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58" r:id="rId4"/>
    <p:sldId id="269" r:id="rId5"/>
    <p:sldId id="259" r:id="rId6"/>
    <p:sldId id="267" r:id="rId7"/>
    <p:sldId id="271" r:id="rId8"/>
    <p:sldId id="268" r:id="rId9"/>
    <p:sldId id="274" r:id="rId10"/>
    <p:sldId id="275" r:id="rId11"/>
    <p:sldId id="276" r:id="rId12"/>
    <p:sldId id="273" r:id="rId13"/>
    <p:sldId id="279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00"/>
    <a:srgbClr val="33CC33"/>
    <a:srgbClr val="F1F62A"/>
    <a:srgbClr val="F2F8A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790" autoAdjust="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92EC07-2175-43F0-A010-42475C6F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39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Have all students measure 20 Al bars and 30 rulers.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05DA7-2DC4-46C0-A04C-02DCD77FB2A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C0462-E512-4C4B-98F7-C72851B759C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6C874-015F-47C6-90F3-B8A8BAF61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C40CF-7BBD-4463-AD34-20DBC75B0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A1CB-D278-4451-A34E-173CF28E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F2FFA-AE0B-4F6F-AE9E-F8991D900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563B7-BAC0-4EC4-B9E1-73A1448A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4DD7-C48D-4FAC-A5AC-4091EBF4F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500B-49BE-4B23-B1D6-1F8A5B795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D3E2-7C5B-4E9B-B027-525810476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1B5D-01D9-4ED6-B57F-11EABD718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7902A-14CD-4892-9D2E-8A4F08174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A5D2-2C32-489D-933A-26A30A96C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6DA58D1-1350-4905-BD93-F27BDC18E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Measurement</a:t>
            </a:r>
            <a:br>
              <a:rPr lang="en-US" b="1" smtClean="0">
                <a:latin typeface="Times New Roman" pitchFamily="18" charset="0"/>
              </a:rPr>
            </a:br>
            <a:r>
              <a:rPr lang="en-US" b="1" smtClean="0">
                <a:latin typeface="Times New Roman" pitchFamily="18" charset="0"/>
              </a:rPr>
              <a:t>(Chap. 1)</a:t>
            </a:r>
          </a:p>
        </p:txBody>
      </p:sp>
      <p:pic>
        <p:nvPicPr>
          <p:cNvPr id="2053" name="Picture 5" descr="M9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28575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1676400"/>
            <a:ext cx="5800725" cy="7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53000" y="914400"/>
            <a:ext cx="2201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/>
              <a:t>5.55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0988"/>
            <a:ext cx="4710113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72200" y="3006725"/>
            <a:ext cx="2646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/>
              <a:t>124.465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wplatt.edu/chemep/chem/chemscape/labdocs/catofp/measurea/scales/pic/0032230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4876800"/>
            <a:ext cx="2100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66FF"/>
                </a:solidFill>
              </a:rPr>
              <a:t>52.6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sz="4000" b="1" smtClean="0"/>
              <a:t>Graphing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324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i="1" dirty="0" smtClean="0">
                <a:solidFill>
                  <a:srgbClr val="0070C0"/>
                </a:solidFill>
              </a:rPr>
              <a:t>“MIXES TUL”</a:t>
            </a:r>
            <a:endParaRPr lang="en-US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M</a:t>
            </a:r>
            <a:r>
              <a:rPr lang="en-US" b="1" dirty="0"/>
              <a:t>: maximize your graph (use all </a:t>
            </a:r>
            <a:r>
              <a:rPr lang="en-US" b="1" dirty="0" smtClean="0"/>
              <a:t>of the </a:t>
            </a:r>
            <a:r>
              <a:rPr lang="en-US" b="1" dirty="0"/>
              <a:t>graph </a:t>
            </a:r>
            <a:r>
              <a:rPr lang="en-US" b="1" dirty="0" smtClean="0"/>
              <a:t>paper)</a:t>
            </a:r>
            <a:endParaRPr lang="en-US" b="1" dirty="0"/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IX</a:t>
            </a:r>
            <a:r>
              <a:rPr lang="en-US" b="1" dirty="0"/>
              <a:t>: Independent variable on </a:t>
            </a:r>
            <a:r>
              <a:rPr lang="en-US" b="1" i="1" dirty="0" smtClean="0"/>
              <a:t>X</a:t>
            </a:r>
            <a:r>
              <a:rPr lang="en-US" b="1" dirty="0" smtClean="0"/>
              <a:t>-axis (dependent </a:t>
            </a:r>
            <a:r>
              <a:rPr lang="en-US" b="1" dirty="0"/>
              <a:t>variable on </a:t>
            </a:r>
            <a:r>
              <a:rPr lang="en-US" b="1" i="1" dirty="0"/>
              <a:t>y</a:t>
            </a:r>
            <a:r>
              <a:rPr lang="en-US" b="1" dirty="0"/>
              <a:t>-axis)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ES</a:t>
            </a:r>
            <a:r>
              <a:rPr lang="en-US" b="1" dirty="0"/>
              <a:t>: Equally </a:t>
            </a:r>
            <a:r>
              <a:rPr lang="en-US" b="1" dirty="0" smtClean="0"/>
              <a:t>Spaced </a:t>
            </a:r>
            <a:r>
              <a:rPr lang="en-US" b="1" dirty="0"/>
              <a:t>scale </a:t>
            </a:r>
            <a:r>
              <a:rPr lang="en-US" b="1" dirty="0" smtClean="0"/>
              <a:t>increments (start </a:t>
            </a:r>
            <a:r>
              <a:rPr lang="en-US" b="1" dirty="0"/>
              <a:t>at 0)</a:t>
            </a:r>
          </a:p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dirty="0"/>
              <a:t>: Title </a:t>
            </a:r>
            <a:r>
              <a:rPr lang="en-US" b="1" dirty="0" smtClean="0"/>
              <a:t>(descriptive and mentions the </a:t>
            </a:r>
            <a:r>
              <a:rPr lang="en-US" b="1" i="1" dirty="0" smtClean="0"/>
              <a:t>y</a:t>
            </a:r>
            <a:r>
              <a:rPr lang="en-US" b="1" dirty="0" smtClean="0"/>
              <a:t>-variable </a:t>
            </a:r>
            <a:r>
              <a:rPr lang="en-US" b="1" dirty="0"/>
              <a:t>vs. </a:t>
            </a:r>
            <a:r>
              <a:rPr lang="en-US" b="1" i="1" dirty="0"/>
              <a:t>x</a:t>
            </a:r>
            <a:r>
              <a:rPr lang="en-US" b="1" dirty="0"/>
              <a:t>-variable)</a:t>
            </a:r>
          </a:p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UL</a:t>
            </a:r>
            <a:r>
              <a:rPr lang="en-US" b="1" dirty="0" smtClean="0"/>
              <a:t>: </a:t>
            </a:r>
            <a:r>
              <a:rPr lang="en-US" b="1" dirty="0"/>
              <a:t>Units and </a:t>
            </a:r>
            <a:r>
              <a:rPr lang="en-US" b="1" dirty="0" smtClean="0"/>
              <a:t>Labels </a:t>
            </a:r>
            <a:r>
              <a:rPr lang="en-US" b="1" dirty="0"/>
              <a:t>on both </a:t>
            </a:r>
            <a:r>
              <a:rPr lang="en-US" b="1" dirty="0" smtClean="0"/>
              <a:t>axes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b="1" dirty="0" smtClean="0">
                <a:latin typeface="Times New Roman" pitchFamily="18" charset="0"/>
              </a:rPr>
              <a:t>Types of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848600" cy="3124200"/>
          </a:xfrm>
        </p:spPr>
        <p:txBody>
          <a:bodyPr/>
          <a:lstStyle/>
          <a:p>
            <a:pPr eaLnBrk="1" hangingPunct="1"/>
            <a:r>
              <a:rPr lang="en-US" sz="2400" b="1" i="1" dirty="0" smtClean="0">
                <a:latin typeface="Times New Roman" pitchFamily="18" charset="0"/>
              </a:rPr>
              <a:t>Line or scatterplot graphs</a:t>
            </a:r>
          </a:p>
          <a:p>
            <a:pPr lvl="1" eaLnBrk="1" hangingPunct="1"/>
            <a:r>
              <a:rPr lang="en-US" sz="2400" b="1" dirty="0" smtClean="0">
                <a:latin typeface="Times New Roman" pitchFamily="18" charset="0"/>
              </a:rPr>
              <a:t>can help determine if two variables are related</a:t>
            </a:r>
          </a:p>
          <a:p>
            <a:pPr lvl="1" eaLnBrk="1" hangingPunct="1"/>
            <a:r>
              <a:rPr lang="en-US" sz="2400" b="1" dirty="0" smtClean="0">
                <a:latin typeface="Times New Roman" pitchFamily="18" charset="0"/>
              </a:rPr>
              <a:t>can connect the dots or sometimes draw a line of best </a:t>
            </a:r>
            <a:r>
              <a:rPr lang="en-US" sz="2400" b="1" dirty="0" smtClean="0">
                <a:latin typeface="Times New Roman" pitchFamily="18" charset="0"/>
              </a:rPr>
              <a:t>fit</a:t>
            </a:r>
          </a:p>
          <a:p>
            <a:pPr lvl="1" eaLnBrk="1" hangingPunct="1"/>
            <a:r>
              <a:rPr lang="en-US" sz="2400" b="1" dirty="0" smtClean="0">
                <a:latin typeface="Times New Roman" pitchFamily="18" charset="0"/>
              </a:rPr>
              <a:t>Often used to show changes over time</a:t>
            </a:r>
            <a:endParaRPr lang="en-US" sz="2400" b="1" dirty="0" smtClean="0">
              <a:latin typeface="Times New Roman" pitchFamily="18" charset="0"/>
            </a:endParaRPr>
          </a:p>
          <a:p>
            <a:pPr lvl="1" eaLnBrk="1" hangingPunct="1"/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12293" name="Picture 5" descr="IMG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05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quest.nasa.gov/space/frontiers/activities/aeronautics/key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76600"/>
            <a:ext cx="4152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istogram-fp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0198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001000" cy="2057400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latin typeface="Times New Roman" pitchFamily="18" charset="0"/>
              </a:rPr>
              <a:t>Bar Graphs</a:t>
            </a:r>
          </a:p>
          <a:p>
            <a:pPr lvl="1" eaLnBrk="1" hangingPunct="1"/>
            <a:r>
              <a:rPr lang="en-US" sz="3200" b="1" smtClean="0">
                <a:latin typeface="Times New Roman" pitchFamily="18" charset="0"/>
              </a:rPr>
              <a:t>used when you want to compare different data such as objects or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828800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latin typeface="Times New Roman" pitchFamily="18" charset="0"/>
              </a:rPr>
              <a:t>Pie Graphs</a:t>
            </a:r>
          </a:p>
          <a:p>
            <a:pPr lvl="1" eaLnBrk="1" hangingPunct="1"/>
            <a:r>
              <a:rPr lang="en-US" b="1" smtClean="0"/>
              <a:t>show the amount each part makes of up of the whole (100%).</a:t>
            </a:r>
          </a:p>
        </p:txBody>
      </p:sp>
      <p:pic>
        <p:nvPicPr>
          <p:cNvPr id="14343" name="Picture 7" descr="bfggraph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343400" cy="400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Met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40005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E8F90F"/>
                </a:solidFill>
              </a:rPr>
              <a:t>Common Metric Prefixes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886200" y="2239963"/>
            <a:ext cx="1219200" cy="297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518400" y="2239963"/>
            <a:ext cx="9906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375400" y="2239963"/>
            <a:ext cx="9906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2239963"/>
            <a:ext cx="990600" cy="1371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International System of Measurement (</a:t>
            </a:r>
            <a:r>
              <a:rPr lang="en-US" sz="3200" b="1" i="1" smtClean="0">
                <a:solidFill>
                  <a:srgbClr val="33CC33"/>
                </a:solidFill>
              </a:rPr>
              <a:t>SI</a:t>
            </a:r>
            <a:r>
              <a:rPr lang="en-US" sz="3200" b="1" smtClean="0"/>
              <a:t>)</a:t>
            </a:r>
            <a:endParaRPr lang="en-US" sz="3200" b="1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6163"/>
            <a:ext cx="83058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kilo….hecto….deka….BASE….deci….centi….milli</a:t>
            </a:r>
          </a:p>
          <a:p>
            <a:pPr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2925763"/>
            <a:ext cx="821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1000    100        10         1        0.1      0.01   0.001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0" y="3611563"/>
            <a:ext cx="13128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 meter</a:t>
            </a:r>
          </a:p>
          <a:p>
            <a:pPr algn="ctr"/>
            <a:r>
              <a:rPr lang="en-US" b="1">
                <a:solidFill>
                  <a:srgbClr val="00B050"/>
                </a:solidFill>
              </a:rPr>
              <a:t>gram</a:t>
            </a:r>
          </a:p>
          <a:p>
            <a:pPr algn="ctr"/>
            <a:r>
              <a:rPr lang="en-US" b="1">
                <a:solidFill>
                  <a:srgbClr val="00B050"/>
                </a:solidFill>
              </a:rPr>
              <a:t>liter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7525" y="5307013"/>
            <a:ext cx="5545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example:  6,532,492cm =&gt; ?km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248400" y="5318125"/>
            <a:ext cx="2227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65.32492km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3400" y="6049963"/>
            <a:ext cx="4789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example:  0.00032kg =&gt; ?g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791200" y="6049963"/>
            <a:ext cx="1098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0.32g</a:t>
            </a:r>
          </a:p>
        </p:txBody>
      </p:sp>
      <p:sp>
        <p:nvSpPr>
          <p:cNvPr id="4110" name="Rectangle 13"/>
          <p:cNvSpPr>
            <a:spLocks noChangeArrowheads="1"/>
          </p:cNvSpPr>
          <p:nvPr/>
        </p:nvSpPr>
        <p:spPr bwMode="auto">
          <a:xfrm>
            <a:off x="457200" y="11430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i="1">
                <a:solidFill>
                  <a:schemeClr val="folHlink"/>
                </a:solidFill>
              </a:rPr>
              <a:t>  SI</a:t>
            </a:r>
            <a:r>
              <a:rPr lang="en-US" b="1">
                <a:solidFill>
                  <a:schemeClr val="folHlink"/>
                </a:solidFill>
              </a:rPr>
              <a:t> units</a:t>
            </a:r>
            <a:r>
              <a:rPr lang="en-US" b="1"/>
              <a:t> form a base-10 or decimal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1" grpId="0" animBg="1"/>
      <p:bldP spid="19" grpId="0" animBg="1"/>
      <p:bldP spid="6147" grpId="0" build="p"/>
      <p:bldP spid="6148" grpId="0"/>
      <p:bldP spid="6149" grpId="0"/>
      <p:bldP spid="6150" grpId="0"/>
      <p:bldP spid="6151" grpId="0"/>
      <p:bldP spid="6152" grpId="0"/>
      <p:bldP spid="6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ai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4138"/>
            <a:ext cx="5334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Measurement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Common units of measurements and equipment to use--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Times New Roman" pitchFamily="18" charset="0"/>
              </a:rPr>
              <a:t>Mass</a:t>
            </a:r>
            <a:r>
              <a:rPr lang="en-US" sz="2800" b="1" smtClean="0">
                <a:latin typeface="Times New Roman" pitchFamily="18" charset="0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en-US" sz="2800" b="1" smtClean="0">
                <a:latin typeface="Times New Roman" pitchFamily="18" charset="0"/>
              </a:rPr>
              <a:t>, kg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Use balance or scale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Times New Roman" pitchFamily="18" charset="0"/>
              </a:rPr>
              <a:t>Distance</a:t>
            </a:r>
            <a:r>
              <a:rPr lang="en-US" sz="2800" b="1" smtClean="0">
                <a:latin typeface="Times New Roman" pitchFamily="18" charset="0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mm, cm</a:t>
            </a:r>
            <a:r>
              <a:rPr lang="en-US" sz="2800" b="1" smtClean="0">
                <a:latin typeface="Times New Roman" pitchFamily="18" charset="0"/>
              </a:rPr>
              <a:t>, m, km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Use ruler or meter stick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Times New Roman" pitchFamily="18" charset="0"/>
              </a:rPr>
              <a:t>Volume</a:t>
            </a:r>
            <a:r>
              <a:rPr lang="en-US" sz="2800" b="1" smtClean="0">
                <a:latin typeface="Times New Roman" pitchFamily="18" charset="0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ml</a:t>
            </a:r>
            <a:r>
              <a:rPr lang="en-US" sz="2800" b="1" smtClean="0">
                <a:latin typeface="Times New Roman" pitchFamily="18" charset="0"/>
              </a:rPr>
              <a:t>, L, cm</a:t>
            </a:r>
            <a:r>
              <a:rPr lang="en-US" sz="2800" b="1" baseline="30000" smtClean="0">
                <a:latin typeface="Times New Roman" pitchFamily="18" charset="0"/>
              </a:rPr>
              <a:t>3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</a:rPr>
              <a:t>Use graduated cylinder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Times New Roman" pitchFamily="18" charset="0"/>
              </a:rPr>
              <a:t>Temperature</a:t>
            </a:r>
            <a:r>
              <a:rPr lang="en-US" sz="2800" b="1" smtClean="0">
                <a:latin typeface="Times New Roman" pitchFamily="18" charset="0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ºC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, ºF, Kelvin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Use thermometer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seconds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, minutes, hours…..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Use stop watch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0" y="1981200"/>
            <a:ext cx="2274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= most common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2057400"/>
            <a:ext cx="3810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imes New Roman" pitchFamily="18" charset="0"/>
              </a:rPr>
              <a:t>Precision, Accuracy, and Resolution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sz="3600" b="1" i="1" smtClean="0">
                <a:latin typeface="Times New Roman" pitchFamily="18" charset="0"/>
              </a:rPr>
              <a:t>Precision</a:t>
            </a:r>
          </a:p>
          <a:p>
            <a:pPr lvl="1"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describes how close together repeated measurements or events are to one another--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even if it is wrong</a:t>
            </a:r>
          </a:p>
          <a:p>
            <a:pPr eaLnBrk="1" hangingPunct="1"/>
            <a:r>
              <a:rPr lang="en-US" sz="3600" b="1" i="1" smtClean="0">
                <a:latin typeface="Times New Roman" pitchFamily="18" charset="0"/>
              </a:rPr>
              <a:t>Accuracy</a:t>
            </a:r>
          </a:p>
          <a:p>
            <a:pPr lvl="1" eaLnBrk="1" hangingPunct="1"/>
            <a:r>
              <a:rPr lang="en-US" sz="3200" b="1" smtClean="0">
                <a:latin typeface="Times New Roman" pitchFamily="18" charset="0"/>
              </a:rPr>
              <a:t>how close the measurement is to the correct answer</a:t>
            </a:r>
          </a:p>
          <a:p>
            <a:pPr eaLnBrk="1" hangingPunct="1"/>
            <a:r>
              <a:rPr lang="en-US" sz="3600" b="1" i="1" smtClean="0">
                <a:latin typeface="Times New Roman" pitchFamily="18" charset="0"/>
              </a:rPr>
              <a:t>Resolution</a:t>
            </a:r>
          </a:p>
          <a:p>
            <a:pPr lvl="1" eaLnBrk="1" hangingPunct="1"/>
            <a:r>
              <a:rPr lang="en-US" sz="3200" b="1" smtClean="0">
                <a:latin typeface="Times New Roman" pitchFamily="18" charset="0"/>
              </a:rPr>
              <a:t>the smallest amount that can be measured</a:t>
            </a:r>
          </a:p>
          <a:p>
            <a:pPr lvl="1" eaLnBrk="1" hangingPunct="1"/>
            <a:endParaRPr lang="en-US" sz="32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487988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429000"/>
            <a:ext cx="4832350" cy="309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acc-vs-p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93591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0772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59363" y="4876800"/>
            <a:ext cx="21605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256.15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316</Words>
  <Application>Microsoft Office PowerPoint</Application>
  <PresentationFormat>On-screen Show (4:3)</PresentationFormat>
  <Paragraphs>56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Measurement (Chap. 1)</vt:lpstr>
      <vt:lpstr>Common Metric Prefixes</vt:lpstr>
      <vt:lpstr>International System of Measurement (SI)</vt:lpstr>
      <vt:lpstr>PowerPoint Presentation</vt:lpstr>
      <vt:lpstr>Measurement</vt:lpstr>
      <vt:lpstr>Precision, Accuracy, and Resolution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Graphing</vt:lpstr>
      <vt:lpstr>Types of Graphs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Jansen</dc:creator>
  <cp:lastModifiedBy>Nick Murdock</cp:lastModifiedBy>
  <cp:revision>130</cp:revision>
  <dcterms:created xsi:type="dcterms:W3CDTF">2005-09-18T04:36:54Z</dcterms:created>
  <dcterms:modified xsi:type="dcterms:W3CDTF">2014-01-29T14:43:09Z</dcterms:modified>
</cp:coreProperties>
</file>