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66" r:id="rId3"/>
    <p:sldId id="276" r:id="rId4"/>
    <p:sldId id="275" r:id="rId5"/>
    <p:sldId id="274" r:id="rId6"/>
    <p:sldId id="272" r:id="rId7"/>
    <p:sldId id="281" r:id="rId8"/>
    <p:sldId id="267" r:id="rId9"/>
    <p:sldId id="270" r:id="rId10"/>
    <p:sldId id="269" r:id="rId11"/>
    <p:sldId id="262" r:id="rId12"/>
    <p:sldId id="271" r:id="rId13"/>
    <p:sldId id="263" r:id="rId14"/>
    <p:sldId id="282" r:id="rId15"/>
    <p:sldId id="264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CFE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E78D874-6506-4058-B2EE-BE7FEE296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1F59-50E8-4518-9E91-C10348A95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6FB98-FAEE-4AC3-B074-8D7DC9AD2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F0AA-7B63-4D36-98AA-11F9C1282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0E18D-2FEB-442A-A779-5AF77B2DE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B4A80-BDE0-4BA4-8D8F-55D35D852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2EB56-AF8A-44CF-B6AB-861E33347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4796-0E1E-4A1B-A4EA-39C744CA7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9A1A-1457-4C17-84C0-805E6A61F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48E7B-1454-4CA7-941E-07BA4B23E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B79B-EC1C-492B-8A3B-29B5B50D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A457-81ED-46AF-B3CE-2042F4CDC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D2A67D1-452C-41C1-A8A0-08D332893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Acceleration</a:t>
            </a:r>
          </a:p>
        </p:txBody>
      </p:sp>
      <p:pic>
        <p:nvPicPr>
          <p:cNvPr id="2051" name="Picture 7" descr="http://flasheforward.ie/wp-content/uploads/2010/07/Acceleration-Roc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398145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1676400"/>
          </a:xfrm>
        </p:spPr>
        <p:txBody>
          <a:bodyPr/>
          <a:lstStyle/>
          <a:p>
            <a:r>
              <a:rPr lang="en-US" b="1" smtClean="0"/>
              <a:t>there is zero acceleration at constant speed because the speed does not change.</a:t>
            </a:r>
          </a:p>
          <a:p>
            <a:endParaRPr lang="en-US" b="1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6731000" cy="349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236913"/>
            <a:ext cx="2174875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438400" y="1600200"/>
            <a:ext cx="3810000" cy="1828800"/>
          </a:xfrm>
          <a:prstGeom prst="roundRect">
            <a:avLst>
              <a:gd name="adj" fmla="val 16667"/>
            </a:avLst>
          </a:prstGeom>
          <a:solidFill>
            <a:srgbClr val="FC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792163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Math for Acceleration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71800" y="1752600"/>
            <a:ext cx="3048000" cy="1295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b="1" smtClean="0">
                <a:latin typeface="Times New Roman" pitchFamily="18" charset="0"/>
              </a:rPr>
              <a:t>a =   </a:t>
            </a: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en-US" sz="4800" b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v</a:t>
            </a:r>
            <a:r>
              <a:rPr lang="en-US" sz="4800" b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</a:p>
          <a:p>
            <a:pPr eaLnBrk="1" hangingPunct="1">
              <a:buFontTx/>
              <a:buNone/>
              <a:defRPr/>
            </a:pPr>
            <a:r>
              <a:rPr lang="en-US" sz="4800" b="1" smtClean="0">
                <a:latin typeface="Times New Roman" pitchFamily="18" charset="0"/>
              </a:rPr>
              <a:t>            t</a:t>
            </a:r>
            <a:endParaRPr lang="en-US" sz="4800" b="1" u="sng" smtClean="0">
              <a:latin typeface="Times New Roman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041400" y="3733800"/>
            <a:ext cx="711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a = acceleration</a:t>
            </a:r>
          </a:p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</a:rPr>
              <a:t>v</a:t>
            </a:r>
            <a:r>
              <a:rPr lang="en-US" sz="3600" b="1" baseline="-25000">
                <a:solidFill>
                  <a:srgbClr val="0070C0"/>
                </a:solidFill>
                <a:latin typeface="Times New Roman" pitchFamily="18" charset="0"/>
              </a:rPr>
              <a:t>f</a:t>
            </a:r>
            <a:r>
              <a:rPr lang="en-US" sz="3600" b="1">
                <a:latin typeface="Times New Roman" pitchFamily="18" charset="0"/>
              </a:rPr>
              <a:t> = </a:t>
            </a:r>
            <a:r>
              <a:rPr lang="en-US" sz="3600" b="1">
                <a:solidFill>
                  <a:srgbClr val="0070C0"/>
                </a:solidFill>
                <a:latin typeface="Times New Roman" pitchFamily="18" charset="0"/>
              </a:rPr>
              <a:t>v</a:t>
            </a:r>
            <a:r>
              <a:rPr lang="en-US" sz="3600" b="1">
                <a:latin typeface="Times New Roman" pitchFamily="18" charset="0"/>
              </a:rPr>
              <a:t>elocity </a:t>
            </a:r>
            <a:r>
              <a:rPr lang="en-US" sz="3600" b="1">
                <a:solidFill>
                  <a:srgbClr val="0070C0"/>
                </a:solidFill>
                <a:latin typeface="Times New Roman" pitchFamily="18" charset="0"/>
              </a:rPr>
              <a:t>f</a:t>
            </a:r>
            <a:r>
              <a:rPr lang="en-US" sz="3600" b="1">
                <a:latin typeface="Times New Roman" pitchFamily="18" charset="0"/>
              </a:rPr>
              <a:t>inal (speed at finish)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sz="3600" b="1" baseline="-250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3600" b="1">
                <a:latin typeface="Times New Roman" pitchFamily="18" charset="0"/>
              </a:rPr>
              <a:t> =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sz="3600" b="1">
                <a:latin typeface="Times New Roman" pitchFamily="18" charset="0"/>
              </a:rPr>
              <a:t>elocity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3600" b="1">
                <a:latin typeface="Times New Roman" pitchFamily="18" charset="0"/>
              </a:rPr>
              <a:t>nitial (speed at start)</a:t>
            </a:r>
          </a:p>
          <a:p>
            <a:r>
              <a:rPr lang="en-US" sz="3600" b="1">
                <a:latin typeface="Times New Roman" pitchFamily="18" charset="0"/>
              </a:rPr>
              <a:t>t = time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962400" y="26670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utoUpdateAnimBg="0"/>
      <p:bldP spid="8198" grpId="0" build="p" autoUpdateAnimBg="0" advAuto="0"/>
      <p:bldP spid="8199" grpId="0"/>
      <p:bldP spid="82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2286000"/>
            <a:ext cx="9063037" cy="2586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Example problem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A car has an initial velocity of 3.4 m/s.  After 3 seconds, its final velocity is 8.2 m/s.  Calculate its acceleration.</a:t>
            </a:r>
          </a:p>
          <a:p>
            <a:pPr eaLnBrk="1" hangingPunct="1">
              <a:defRPr/>
            </a:pPr>
            <a:endParaRPr lang="en-US" b="1" dirty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b="1" dirty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or can use m/s</a:t>
            </a:r>
            <a:r>
              <a:rPr lang="en-US" b="1" baseline="30000" dirty="0" smtClean="0">
                <a:latin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</a:rPr>
              <a:t> which is same as </a:t>
            </a:r>
            <a:r>
              <a:rPr lang="en-US" b="1" u="sng" dirty="0" smtClean="0">
                <a:latin typeface="Times New Roman" pitchFamily="18" charset="0"/>
              </a:rPr>
              <a:t>m/s</a:t>
            </a:r>
            <a:endParaRPr lang="en-US" b="1" u="sng" baseline="30000" dirty="0"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                                                            </a:t>
            </a:r>
            <a:r>
              <a:rPr lang="en-US" sz="4800" b="1" baseline="30000" dirty="0" smtClean="0">
                <a:latin typeface="Times New Roman" pitchFamily="18" charset="0"/>
              </a:rPr>
              <a:t>sec</a:t>
            </a:r>
            <a:endParaRPr lang="en-US" sz="4800" b="1" baseline="30000" dirty="0">
              <a:latin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6477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v</a:t>
            </a:r>
            <a:r>
              <a:rPr lang="en-US" sz="2800" b="1" baseline="-25000">
                <a:latin typeface="Times New Roman" pitchFamily="18" charset="0"/>
              </a:rPr>
              <a:t>i</a:t>
            </a:r>
            <a:r>
              <a:rPr lang="en-US" sz="2800" b="1">
                <a:latin typeface="Times New Roman" pitchFamily="18" charset="0"/>
              </a:rPr>
              <a:t> = 3.4m/s     a = </a:t>
            </a:r>
            <a:r>
              <a:rPr lang="en-US" sz="2800" b="1" u="sng">
                <a:latin typeface="Times New Roman" pitchFamily="18" charset="0"/>
              </a:rPr>
              <a:t>v</a:t>
            </a:r>
            <a:r>
              <a:rPr lang="en-US" sz="2800" b="1" u="sng" baseline="-25000">
                <a:latin typeface="Times New Roman" pitchFamily="18" charset="0"/>
              </a:rPr>
              <a:t>f </a:t>
            </a:r>
            <a:r>
              <a:rPr lang="en-US" sz="2800" b="1" u="sng">
                <a:latin typeface="Times New Roman" pitchFamily="18" charset="0"/>
              </a:rPr>
              <a:t>- v</a:t>
            </a:r>
            <a:r>
              <a:rPr lang="en-US" sz="2800" b="1" u="sng" baseline="-25000">
                <a:latin typeface="Times New Roman" pitchFamily="18" charset="0"/>
              </a:rPr>
              <a:t>i</a:t>
            </a:r>
            <a:r>
              <a:rPr lang="en-US" sz="2800" b="1">
                <a:latin typeface="Times New Roman" pitchFamily="18" charset="0"/>
              </a:rPr>
              <a:t>     </a:t>
            </a:r>
          </a:p>
          <a:p>
            <a:r>
              <a:rPr lang="en-US" sz="2800" b="1">
                <a:latin typeface="Times New Roman" pitchFamily="18" charset="0"/>
              </a:rPr>
              <a:t>v</a:t>
            </a:r>
            <a:r>
              <a:rPr lang="en-US" sz="2800" b="1" baseline="-25000">
                <a:latin typeface="Times New Roman" pitchFamily="18" charset="0"/>
              </a:rPr>
              <a:t>f</a:t>
            </a:r>
            <a:r>
              <a:rPr lang="en-US" sz="2800" b="1">
                <a:latin typeface="Times New Roman" pitchFamily="18" charset="0"/>
              </a:rPr>
              <a:t> = 8.2m/s              t</a:t>
            </a:r>
          </a:p>
          <a:p>
            <a:r>
              <a:rPr lang="en-US" sz="2800" b="1">
                <a:latin typeface="Times New Roman" pitchFamily="18" charset="0"/>
              </a:rPr>
              <a:t>t = 3 sec.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362200" y="32766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4800" y="3276600"/>
            <a:ext cx="81534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6934200" y="32766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191000" y="32766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826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        Given                    formula                    show work                answer w/ units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650163" y="3473450"/>
            <a:ext cx="7318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m/s</a:t>
            </a:r>
          </a:p>
          <a:p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sec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67200" y="3473450"/>
            <a:ext cx="2495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Times New Roman" pitchFamily="18" charset="0"/>
              </a:rPr>
              <a:t>8.2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m/s</a:t>
            </a:r>
            <a:r>
              <a:rPr lang="en-US" sz="2800" b="1" u="sng">
                <a:latin typeface="Times New Roman" pitchFamily="18" charset="0"/>
              </a:rPr>
              <a:t> – 3.4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m/s</a:t>
            </a:r>
          </a:p>
          <a:p>
            <a:r>
              <a:rPr lang="en-US" sz="2800" b="1">
                <a:latin typeface="Times New Roman" pitchFamily="18" charset="0"/>
              </a:rPr>
              <a:t>         3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sec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48500" y="3667125"/>
            <a:ext cx="72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1.6 </a:t>
            </a: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2438400" y="3473450"/>
            <a:ext cx="1676400" cy="71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bldLvl="3" autoUpdateAnimBg="0"/>
      <p:bldP spid="11268" grpId="0" autoUpdateAnimBg="0"/>
      <p:bldP spid="11270" grpId="0" animBg="1"/>
      <p:bldP spid="11271" grpId="0" animBg="1"/>
      <p:bldP spid="11272" grpId="0" animBg="1"/>
      <p:bldP spid="11273" grpId="0" animBg="1"/>
      <p:bldP spid="11274" grpId="0" autoUpdateAnimBg="0"/>
      <p:bldP spid="11276" grpId="0"/>
      <p:bldP spid="19458" grpId="0"/>
      <p:bldP spid="12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Example problem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257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A rocket is traveling 100 km/hr upwards.  After 4.5 seconds, its velocity is 900 km/hr.  Calculate its acceleration.</a:t>
            </a:r>
          </a:p>
          <a:p>
            <a:pPr eaLnBrk="1" hangingPunct="1"/>
            <a:endParaRPr lang="en-US" b="1" smtClean="0">
              <a:latin typeface="Times New Roman" pitchFamily="18" charset="0"/>
            </a:endParaRPr>
          </a:p>
          <a:p>
            <a:pPr eaLnBrk="1" hangingPunct="1"/>
            <a:endParaRPr lang="en-US" b="1" smtClean="0">
              <a:latin typeface="Times New Roman" pitchFamily="18" charset="0"/>
            </a:endParaRPr>
          </a:p>
          <a:p>
            <a:pPr eaLnBrk="1" hangingPunct="1"/>
            <a:endParaRPr lang="en-US" b="1" smtClean="0">
              <a:latin typeface="Times New Roman" pitchFamily="18" charset="0"/>
            </a:endParaRPr>
          </a:p>
          <a:p>
            <a:pPr eaLnBrk="1" hangingPunct="1"/>
            <a:endParaRPr lang="en-US" b="1" smtClean="0">
              <a:latin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3352800"/>
            <a:ext cx="6629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v</a:t>
            </a:r>
            <a:r>
              <a:rPr lang="en-US" sz="2800" b="1" baseline="-25000">
                <a:latin typeface="Times New Roman" pitchFamily="18" charset="0"/>
              </a:rPr>
              <a:t>i</a:t>
            </a:r>
            <a:r>
              <a:rPr lang="en-US" sz="2800" b="1">
                <a:latin typeface="Times New Roman" pitchFamily="18" charset="0"/>
              </a:rPr>
              <a:t> = 100km/hr   a = </a:t>
            </a:r>
            <a:r>
              <a:rPr lang="en-US" sz="2800" b="1" u="sng">
                <a:latin typeface="Times New Roman" pitchFamily="18" charset="0"/>
              </a:rPr>
              <a:t>v</a:t>
            </a:r>
            <a:r>
              <a:rPr lang="en-US" sz="2800" b="1" u="sng" baseline="-25000">
                <a:latin typeface="Times New Roman" pitchFamily="18" charset="0"/>
              </a:rPr>
              <a:t>f </a:t>
            </a:r>
            <a:r>
              <a:rPr lang="en-US" sz="2800" b="1" u="sng">
                <a:latin typeface="Times New Roman" pitchFamily="18" charset="0"/>
              </a:rPr>
              <a:t>- v</a:t>
            </a:r>
            <a:r>
              <a:rPr lang="en-US" sz="2800" b="1" u="sng" baseline="-25000">
                <a:latin typeface="Times New Roman" pitchFamily="18" charset="0"/>
              </a:rPr>
              <a:t>i</a:t>
            </a:r>
            <a:r>
              <a:rPr lang="en-US" sz="2800" b="1">
                <a:latin typeface="Times New Roman" pitchFamily="18" charset="0"/>
              </a:rPr>
              <a:t>     </a:t>
            </a:r>
          </a:p>
          <a:p>
            <a:r>
              <a:rPr lang="en-US" sz="2800" b="1">
                <a:latin typeface="Times New Roman" pitchFamily="18" charset="0"/>
              </a:rPr>
              <a:t>v</a:t>
            </a:r>
            <a:r>
              <a:rPr lang="en-US" sz="2800" b="1" baseline="-25000">
                <a:latin typeface="Times New Roman" pitchFamily="18" charset="0"/>
              </a:rPr>
              <a:t>f</a:t>
            </a:r>
            <a:r>
              <a:rPr lang="en-US" sz="2800" b="1">
                <a:latin typeface="Times New Roman" pitchFamily="18" charset="0"/>
              </a:rPr>
              <a:t> = 900km/hr            t</a:t>
            </a:r>
          </a:p>
          <a:p>
            <a:r>
              <a:rPr lang="en-US" sz="2800" b="1">
                <a:latin typeface="Times New Roman" pitchFamily="18" charset="0"/>
              </a:rPr>
              <a:t>t = 4.5 sec.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362200" y="32766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4800" y="3276600"/>
            <a:ext cx="8488363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6934200" y="32766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191000" y="32766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826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        Given                    formula                    show work                answer w/ units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650163" y="3473450"/>
            <a:ext cx="1143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km/hr</a:t>
            </a:r>
          </a:p>
          <a:p>
            <a:r>
              <a:rPr lang="en-US" sz="2800" b="1">
                <a:latin typeface="Times New Roman" pitchFamily="18" charset="0"/>
              </a:rPr>
              <a:t>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sec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52913" y="3473450"/>
            <a:ext cx="3052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900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km/hr</a:t>
            </a:r>
            <a:r>
              <a:rPr lang="en-US" sz="2400" b="1" u="sng">
                <a:latin typeface="Times New Roman" pitchFamily="18" charset="0"/>
              </a:rPr>
              <a:t> – 100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km/hr</a:t>
            </a:r>
          </a:p>
          <a:p>
            <a:r>
              <a:rPr lang="en-US" sz="2400" b="1">
                <a:latin typeface="Times New Roman" pitchFamily="18" charset="0"/>
              </a:rPr>
              <a:t>         4.5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sec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48500" y="3667125"/>
            <a:ext cx="81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178 </a:t>
            </a: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2590800" y="3473450"/>
            <a:ext cx="1524000" cy="71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bldLvl="3" autoUpdateAnimBg="0"/>
      <p:bldP spid="11268" grpId="0" autoUpdateAnimBg="0"/>
      <p:bldP spid="11270" grpId="0" animBg="1"/>
      <p:bldP spid="11271" grpId="0" animBg="1"/>
      <p:bldP spid="11272" grpId="0" animBg="1"/>
      <p:bldP spid="11273" grpId="0" animBg="1"/>
      <p:bldP spid="11274" grpId="0" autoUpdateAnimBg="0"/>
      <p:bldP spid="11276" grpId="0"/>
      <p:bldP spid="19458" grpId="0"/>
      <p:bldP spid="12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graph_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40105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124200" cy="549275"/>
          </a:xfrm>
        </p:spPr>
        <p:txBody>
          <a:bodyPr/>
          <a:lstStyle/>
          <a:p>
            <a:pPr algn="l"/>
            <a:r>
              <a:rPr lang="en-US" b="1" smtClean="0"/>
              <a:t>Free fall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5113" y="2124075"/>
            <a:ext cx="3544887" cy="4276725"/>
          </a:xfrm>
        </p:spPr>
        <p:txBody>
          <a:bodyPr/>
          <a:lstStyle/>
          <a:p>
            <a:r>
              <a:rPr lang="en-US" b="1" smtClean="0"/>
              <a:t>an object is in </a:t>
            </a:r>
            <a:r>
              <a:rPr lang="en-US" b="1" i="1" smtClean="0">
                <a:solidFill>
                  <a:schemeClr val="folHlink"/>
                </a:solidFill>
              </a:rPr>
              <a:t>free fall</a:t>
            </a:r>
            <a:r>
              <a:rPr lang="en-US" b="1" smtClean="0"/>
              <a:t> if it is accelerating due to the force of gravity and no other forces are acting on it</a:t>
            </a:r>
          </a:p>
          <a:p>
            <a:endParaRPr lang="en-US" b="1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"/>
            <a:ext cx="4383088" cy="594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534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19600"/>
            <a:ext cx="8229600" cy="1981200"/>
          </a:xfrm>
        </p:spPr>
        <p:txBody>
          <a:bodyPr/>
          <a:lstStyle/>
          <a:p>
            <a:r>
              <a:rPr lang="en-US" b="1" smtClean="0">
                <a:latin typeface="Futura Md BT"/>
              </a:rPr>
              <a:t>The letter “g” is used for </a:t>
            </a:r>
            <a:r>
              <a:rPr lang="en-US" b="1" i="1" smtClean="0">
                <a:latin typeface="Futura Md BT"/>
              </a:rPr>
              <a:t>acceleration due to gravity.</a:t>
            </a:r>
          </a:p>
          <a:p>
            <a:r>
              <a:rPr lang="en-US" b="1" smtClean="0"/>
              <a:t>Falling objects increase their speed by </a:t>
            </a:r>
            <a:r>
              <a:rPr lang="en-US" b="1" smtClean="0">
                <a:solidFill>
                  <a:srgbClr val="FF0000"/>
                </a:solidFill>
              </a:rPr>
              <a:t>9.8 m/s every second, (9.8 m/s/s</a:t>
            </a:r>
            <a:r>
              <a:rPr lang="en-US" b="1" baseline="30000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or 9.8 m/s</a:t>
            </a:r>
            <a:r>
              <a:rPr lang="en-US" b="1" baseline="30000" smtClean="0">
                <a:solidFill>
                  <a:srgbClr val="FF0000"/>
                </a:solidFill>
              </a:rPr>
              <a:t>2</a:t>
            </a:r>
            <a:r>
              <a:rPr lang="en-US" b="1" smtClean="0">
                <a:solidFill>
                  <a:srgbClr val="FF0000"/>
                </a:solidFill>
              </a:rPr>
              <a:t>)</a:t>
            </a:r>
            <a:r>
              <a:rPr lang="en-US" b="1" smtClean="0"/>
              <a:t> </a:t>
            </a:r>
          </a:p>
          <a:p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4830763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a change in velocity (</a:t>
            </a:r>
            <a:r>
              <a:rPr lang="en-US" b="1" i="1" smtClean="0">
                <a:latin typeface="Times New Roman" pitchFamily="18" charset="0"/>
              </a:rPr>
              <a:t>speed</a:t>
            </a:r>
            <a:r>
              <a:rPr lang="en-US" b="1" smtClean="0">
                <a:latin typeface="Times New Roman" pitchFamily="18" charset="0"/>
              </a:rPr>
              <a:t> or </a:t>
            </a:r>
            <a:r>
              <a:rPr lang="en-US" b="1" i="1" smtClean="0">
                <a:latin typeface="Times New Roman" pitchFamily="18" charset="0"/>
              </a:rPr>
              <a:t>direction or both</a:t>
            </a:r>
            <a:r>
              <a:rPr lang="en-US" b="1" smtClean="0">
                <a:latin typeface="Times New Roman" pitchFamily="18" charset="0"/>
              </a:rPr>
              <a:t>) over time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speeding up or slowing down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changing direction </a:t>
            </a:r>
          </a:p>
          <a:p>
            <a:pPr lvl="2" eaLnBrk="1" hangingPunct="1"/>
            <a:r>
              <a:rPr lang="en-US" sz="2800" b="1" smtClean="0">
                <a:latin typeface="Times New Roman" pitchFamily="18" charset="0"/>
              </a:rPr>
              <a:t>moving in a circle is always changing direction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51238"/>
            <a:ext cx="3505200" cy="307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33800"/>
            <a:ext cx="4191000" cy="2714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288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</a:rPr>
              <a:t>if acceleration is a negative number it is referred to as </a:t>
            </a:r>
            <a:r>
              <a:rPr lang="en-US" b="1" i="1" smtClean="0">
                <a:latin typeface="Times New Roman" pitchFamily="18" charset="0"/>
              </a:rPr>
              <a:t>negative acceleration </a:t>
            </a:r>
            <a:r>
              <a:rPr lang="en-US" b="1" smtClean="0">
                <a:latin typeface="Times New Roman" pitchFamily="18" charset="0"/>
              </a:rPr>
              <a:t>or  </a:t>
            </a:r>
            <a:r>
              <a:rPr lang="en-US" b="1" i="1" smtClean="0">
                <a:latin typeface="Times New Roman" pitchFamily="18" charset="0"/>
              </a:rPr>
              <a:t>deceleration</a:t>
            </a:r>
          </a:p>
          <a:p>
            <a:endParaRPr lang="en-US" smtClean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9144000" cy="1195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algn="l"/>
            <a:r>
              <a:rPr lang="en-US" sz="3200" b="1" smtClean="0"/>
              <a:t>Acceleration on position-time graphs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619625" y="2809875"/>
            <a:ext cx="45243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7175" indent="-257175">
              <a:spcBef>
                <a:spcPct val="750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n-US" sz="2700" b="1">
              <a:latin typeface="Futura Md BT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482975" cy="325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303588" cy="332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986213" cy="306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94075"/>
            <a:ext cx="4038600" cy="319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57513"/>
            <a:ext cx="3552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848600" cy="514350"/>
          </a:xfrm>
        </p:spPr>
        <p:txBody>
          <a:bodyPr/>
          <a:lstStyle/>
          <a:p>
            <a:pPr algn="l"/>
            <a:r>
              <a:rPr lang="en-US" b="1" smtClean="0"/>
              <a:t>Vectors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1524000"/>
          </a:xfrm>
        </p:spPr>
        <p:txBody>
          <a:bodyPr/>
          <a:lstStyle/>
          <a:p>
            <a:pPr marL="609600" indent="-60960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individual vectors can be drawn to scale to calculate the change in direction</a:t>
            </a:r>
          </a:p>
        </p:txBody>
      </p:sp>
      <p:pic>
        <p:nvPicPr>
          <p:cNvPr id="837637" name="Picture 5"/>
          <p:cNvPicPr>
            <a:picLocks noChangeAspect="1" noChangeArrowheads="1"/>
          </p:cNvPicPr>
          <p:nvPr/>
        </p:nvPicPr>
        <p:blipFill>
          <a:blip r:embed="rId3" cstate="print"/>
          <a:srcRect l="49138" r="2312"/>
          <a:stretch>
            <a:fillRect/>
          </a:stretch>
        </p:blipFill>
        <p:spPr bwMode="auto">
          <a:xfrm>
            <a:off x="4191000" y="4786313"/>
            <a:ext cx="48006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76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710113"/>
            <a:ext cx="40386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7639" name="Picture 7"/>
          <p:cNvPicPr>
            <a:picLocks noChangeAspect="1" noChangeArrowheads="1"/>
          </p:cNvPicPr>
          <p:nvPr/>
        </p:nvPicPr>
        <p:blipFill>
          <a:blip r:embed="rId3" cstate="print"/>
          <a:srcRect r="53448"/>
          <a:stretch>
            <a:fillRect/>
          </a:stretch>
        </p:blipFill>
        <p:spPr bwMode="auto">
          <a:xfrm>
            <a:off x="1447800" y="2930525"/>
            <a:ext cx="50292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0417 -0.22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37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 t="3511"/>
          <a:stretch>
            <a:fillRect/>
          </a:stretch>
        </p:blipFill>
        <p:spPr bwMode="auto">
          <a:xfrm>
            <a:off x="0" y="1981200"/>
            <a:ext cx="9144000" cy="3141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1371600"/>
          </a:xfrm>
        </p:spPr>
        <p:txBody>
          <a:bodyPr/>
          <a:lstStyle/>
          <a:p>
            <a:r>
              <a:rPr lang="en-US" b="1" smtClean="0">
                <a:latin typeface="Futura Md BT"/>
              </a:rPr>
              <a:t>acceleration causes the line to slope up on a speed vs. time graph</a:t>
            </a:r>
            <a:endParaRPr lang="en-US" sz="3600" b="1" smtClean="0">
              <a:latin typeface="Futura Md BT"/>
            </a:endParaRPr>
          </a:p>
          <a:p>
            <a:endParaRPr lang="en-US" smtClean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55403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767138"/>
            <a:ext cx="5286375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315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Futura Md BT</vt:lpstr>
      <vt:lpstr>Wingdings</vt:lpstr>
      <vt:lpstr>Default Design</vt:lpstr>
      <vt:lpstr>Acceleration</vt:lpstr>
      <vt:lpstr>Slide 2</vt:lpstr>
      <vt:lpstr>Slide 3</vt:lpstr>
      <vt:lpstr>Slide 4</vt:lpstr>
      <vt:lpstr>Acceleration on position-time graphs</vt:lpstr>
      <vt:lpstr>Slide 6</vt:lpstr>
      <vt:lpstr>Vectors</vt:lpstr>
      <vt:lpstr>Slide 8</vt:lpstr>
      <vt:lpstr>Slide 9</vt:lpstr>
      <vt:lpstr>Slide 10</vt:lpstr>
      <vt:lpstr>Math for Acceleration</vt:lpstr>
      <vt:lpstr>Slide 12</vt:lpstr>
      <vt:lpstr>Example problem</vt:lpstr>
      <vt:lpstr>Example problem</vt:lpstr>
      <vt:lpstr>Slide 15</vt:lpstr>
      <vt:lpstr>Free fall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Velocity and Acceleration</dc:title>
  <dc:creator>Mike</dc:creator>
  <cp:lastModifiedBy>Christine</cp:lastModifiedBy>
  <cp:revision>51</cp:revision>
  <dcterms:created xsi:type="dcterms:W3CDTF">2005-09-24T02:37:41Z</dcterms:created>
  <dcterms:modified xsi:type="dcterms:W3CDTF">2013-08-20T20:40:07Z</dcterms:modified>
</cp:coreProperties>
</file>