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68" r:id="rId6"/>
    <p:sldId id="269" r:id="rId7"/>
    <p:sldId id="270" r:id="rId8"/>
    <p:sldId id="287" r:id="rId9"/>
    <p:sldId id="286" r:id="rId10"/>
    <p:sldId id="288" r:id="rId11"/>
    <p:sldId id="259" r:id="rId12"/>
    <p:sldId id="278" r:id="rId13"/>
    <p:sldId id="279" r:id="rId14"/>
    <p:sldId id="280" r:id="rId15"/>
    <p:sldId id="282" r:id="rId16"/>
    <p:sldId id="281" r:id="rId17"/>
    <p:sldId id="277" r:id="rId18"/>
    <p:sldId id="260" r:id="rId19"/>
    <p:sldId id="272" r:id="rId20"/>
    <p:sldId id="261" r:id="rId21"/>
    <p:sldId id="273" r:id="rId22"/>
    <p:sldId id="274" r:id="rId23"/>
    <p:sldId id="283" r:id="rId24"/>
    <p:sldId id="284" r:id="rId25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6470650"/>
            <a:ext cx="0" cy="1433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5794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625360F-CDA7-4567-829D-441C05991E96}" type="slidenum">
              <a:rPr lang="en-US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3A31-FA66-4DAC-97DE-A3EBD26E1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AE5A-21DE-48AE-BF9E-5E714DEDA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A025-0590-4A08-BAFD-FF19D20CA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13CC8-763F-4FBE-9A92-E73C29273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9A67C-9DD8-4235-898B-DE0E7FB34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701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E749-F5A7-498D-A1A0-CBD0633B90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CA984-FFF6-424A-B7ED-60632D9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549F-E6E4-4BDF-A196-5517B880C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E8ED6-05B4-49F3-8A85-C9AE58B32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8744D-6838-4D37-9894-16ECE6C9F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8CC90-361A-4D18-87CB-02348CE20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F63E-5778-49A4-9B5F-CB26D9EF2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CC3F-6A13-4987-826A-780AB8DDE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33E5-30B0-43DD-B5F8-AFF6FF5F3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52C61B6-9BF3-4697-9735-BC2DA04796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9144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13716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18288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39725" indent="-339725" algn="l" defTabSz="457200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9775" indent="-282575" algn="l" defTabSz="457200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5l4Rt4Ol7M" TargetMode="External"/><Relationship Id="rId2" Type="http://schemas.openxmlformats.org/officeDocument/2006/relationships/hyperlink" Target="https://www.youtube.com/watch?v=0NJ_EAQjR3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08Y0oRAX3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ectureonline.cl.msu.edu/~mmp/applist/doppler/d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dt-ed.org/EducationResources/HighSchool/Sound/dopplereffect.htm" TargetMode="External"/><Relationship Id="rId4" Type="http://schemas.openxmlformats.org/officeDocument/2006/relationships/hyperlink" Target="http://www.kettering.edu/~drussell/Demos/doppler/doppler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Documents%20and%20Settings\mjansen\My%20Documents\Phys.%20Sci.%203rd%20Tri\f14%5b1%5d.mpg" TargetMode="External"/><Relationship Id="rId1" Type="http://schemas.microsoft.com/office/2007/relationships/media" Target="file:///C:\Documents%20and%20Settings\mjansen\My%20Documents\Phys.%20Sci.%203rd%20Tri\f14%5b1%5d.mpg" TargetMode="External"/><Relationship Id="rId5" Type="http://schemas.openxmlformats.org/officeDocument/2006/relationships/hyperlink" Target="http://www.youtube.com/watch?v=-d9A2oq1N38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IVaZXDhho" TargetMode="External"/><Relationship Id="rId2" Type="http://schemas.openxmlformats.org/officeDocument/2006/relationships/hyperlink" Target="https://www.youtube.com/watch?v=-OnmlxVjGh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1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239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Properties and Uses of Sound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0"/>
            <a:ext cx="3429000" cy="323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do Humans Hear Sound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the Ear Works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Short hearing Test</a:t>
            </a: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22288"/>
            <a:ext cx="8229600" cy="64770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</a:rPr>
              <a:t>Properties of Sound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691188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i="1" smtClean="0">
                <a:solidFill>
                  <a:srgbClr val="CC0000"/>
                </a:solidFill>
                <a:latin typeface="Times New Roman" pitchFamily="18" charset="0"/>
              </a:rPr>
              <a:t>1.  Pitch</a:t>
            </a:r>
            <a:r>
              <a:rPr lang="en-GB" sz="2800" b="1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depends on the frequency of the wave</a:t>
            </a: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high frequency = high pitch</a:t>
            </a: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low frequency = low pitch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humans can hear sound from 20 Hz to 20,000 Hz. 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i="1" smtClean="0">
                <a:latin typeface="Times New Roman" pitchFamily="18" charset="0"/>
              </a:rPr>
              <a:t>infrasonic</a:t>
            </a:r>
            <a:r>
              <a:rPr lang="en-GB" b="1" smtClean="0">
                <a:latin typeface="Times New Roman" pitchFamily="18" charset="0"/>
              </a:rPr>
              <a:t> waves are below 20 Hz</a:t>
            </a: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moving your hand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i="1" smtClean="0">
                <a:latin typeface="Times New Roman" pitchFamily="18" charset="0"/>
              </a:rPr>
              <a:t>ultrasonic</a:t>
            </a:r>
            <a:r>
              <a:rPr lang="en-GB" b="1" smtClean="0">
                <a:latin typeface="Times New Roman" pitchFamily="18" charset="0"/>
              </a:rPr>
              <a:t> waves are above 20,000 Hz</a:t>
            </a:r>
          </a:p>
          <a:p>
            <a:pPr lvl="2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“uses” are....</a:t>
            </a:r>
          </a:p>
          <a:p>
            <a:pPr lvl="2" eaLnBrk="1" hangingPunct="1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6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35814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sz="2800" b="1" smtClean="0">
                <a:solidFill>
                  <a:schemeClr val="accent2"/>
                </a:solidFill>
              </a:rPr>
              <a:t>SONAR</a:t>
            </a:r>
          </a:p>
          <a:p>
            <a:pPr lvl="1" eaLnBrk="1" hangingPunct="1">
              <a:lnSpc>
                <a:spcPct val="93000"/>
              </a:lnSpc>
            </a:pPr>
            <a:r>
              <a:rPr lang="en-GB" b="1" smtClean="0"/>
              <a:t>uses </a:t>
            </a:r>
            <a:r>
              <a:rPr lang="en-GB" b="1" i="1" smtClean="0"/>
              <a:t>ultrasonic waves</a:t>
            </a:r>
            <a:r>
              <a:rPr lang="en-GB" b="1" smtClean="0"/>
              <a:t> in a system called </a:t>
            </a:r>
            <a:r>
              <a:rPr lang="en-GB" b="1" smtClean="0">
                <a:solidFill>
                  <a:schemeClr val="accent2"/>
                </a:solidFill>
              </a:rPr>
              <a:t>SO</a:t>
            </a:r>
            <a:r>
              <a:rPr lang="en-GB" b="1" smtClean="0"/>
              <a:t>und </a:t>
            </a:r>
            <a:r>
              <a:rPr lang="en-GB" b="1" smtClean="0">
                <a:solidFill>
                  <a:schemeClr val="accent2"/>
                </a:solidFill>
              </a:rPr>
              <a:t>N</a:t>
            </a:r>
            <a:r>
              <a:rPr lang="en-GB" b="1" smtClean="0"/>
              <a:t>avigation </a:t>
            </a:r>
            <a:r>
              <a:rPr lang="en-GB" b="1" smtClean="0">
                <a:solidFill>
                  <a:schemeClr val="accent2"/>
                </a:solidFill>
              </a:rPr>
              <a:t>A</a:t>
            </a:r>
            <a:r>
              <a:rPr lang="en-GB" b="1" smtClean="0"/>
              <a:t>nd </a:t>
            </a:r>
            <a:r>
              <a:rPr lang="en-GB" b="1" smtClean="0">
                <a:solidFill>
                  <a:schemeClr val="accent2"/>
                </a:solidFill>
              </a:rPr>
              <a:t>R</a:t>
            </a:r>
            <a:r>
              <a:rPr lang="en-GB" b="1" smtClean="0"/>
              <a:t>anging</a:t>
            </a:r>
          </a:p>
          <a:p>
            <a:pPr lvl="1" eaLnBrk="1" hangingPunct="1">
              <a:lnSpc>
                <a:spcPct val="93000"/>
              </a:lnSpc>
            </a:pPr>
            <a:r>
              <a:rPr lang="en-GB" b="1" smtClean="0"/>
              <a:t>uses of SONAR</a:t>
            </a:r>
          </a:p>
          <a:p>
            <a:pPr lvl="2" eaLnBrk="1" hangingPunct="1">
              <a:lnSpc>
                <a:spcPct val="93000"/>
              </a:lnSpc>
            </a:pPr>
            <a:r>
              <a:rPr lang="en-GB" sz="2800" b="1" smtClean="0"/>
              <a:t>map the ocean </a:t>
            </a:r>
          </a:p>
          <a:p>
            <a:pPr lvl="2" eaLnBrk="1" hangingPunct="1">
              <a:lnSpc>
                <a:spcPct val="93000"/>
              </a:lnSpc>
              <a:buFontTx/>
              <a:buNone/>
            </a:pPr>
            <a:r>
              <a:rPr lang="en-GB" sz="2800" b="1" smtClean="0"/>
              <a:t>	floor</a:t>
            </a:r>
          </a:p>
          <a:p>
            <a:pPr lvl="2" eaLnBrk="1" hangingPunct="1">
              <a:lnSpc>
                <a:spcPct val="93000"/>
              </a:lnSpc>
            </a:pPr>
            <a:r>
              <a:rPr lang="en-GB" sz="2800" b="1" smtClean="0"/>
              <a:t>military</a:t>
            </a:r>
          </a:p>
          <a:p>
            <a:pPr lvl="1" eaLnBrk="1" hangingPunct="1">
              <a:lnSpc>
                <a:spcPct val="93000"/>
              </a:lnSpc>
            </a:pPr>
            <a:endParaRPr lang="en-GB" b="1" i="1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657600" cy="314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"/>
            <a:ext cx="7546975" cy="1839734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/>
              <a:t>bats and whales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/>
              <a:t>send out </a:t>
            </a:r>
            <a:r>
              <a:rPr lang="en-GB" b="1" i="1" dirty="0" smtClean="0"/>
              <a:t>ultrasonic waves</a:t>
            </a:r>
            <a:r>
              <a:rPr lang="en-GB" b="1" dirty="0" smtClean="0"/>
              <a:t> that bounce back to locate objects just like </a:t>
            </a:r>
            <a:r>
              <a:rPr lang="en-GB" b="1" dirty="0" smtClean="0"/>
              <a:t>SONAR</a:t>
            </a:r>
          </a:p>
          <a:p>
            <a:pPr lvl="1" eaLnBrk="1" hangingPunct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dirty="0" smtClean="0">
                <a:hlinkClick r:id="rId3"/>
              </a:rPr>
              <a:t>Bats Hunting Moths</a:t>
            </a:r>
            <a:endParaRPr lang="en-GB" b="1" dirty="0" smtClean="0"/>
          </a:p>
        </p:txBody>
      </p:sp>
      <p:pic>
        <p:nvPicPr>
          <p:cNvPr id="8196" name="Picture 4" descr="son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351631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on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67000"/>
            <a:ext cx="3810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848600" cy="4419600"/>
          </a:xfrm>
        </p:spPr>
        <p:txBody>
          <a:bodyPr/>
          <a:lstStyle/>
          <a:p>
            <a:pPr lvl="1" eaLnBrk="1" hangingPunct="1">
              <a:lnSpc>
                <a:spcPct val="93000"/>
              </a:lnSpc>
            </a:pPr>
            <a:r>
              <a:rPr lang="en-GB" b="1" smtClean="0"/>
              <a:t>use ultrasound waves to create </a:t>
            </a:r>
            <a:r>
              <a:rPr lang="en-GB" b="1" i="1" smtClean="0"/>
              <a:t>sonograms</a:t>
            </a:r>
          </a:p>
          <a:p>
            <a:pPr lvl="2" eaLnBrk="1" hangingPunct="1">
              <a:lnSpc>
                <a:spcPct val="93000"/>
              </a:lnSpc>
            </a:pPr>
            <a:r>
              <a:rPr lang="en-GB" sz="2800" b="1" smtClean="0"/>
              <a:t>very high frequencies (1-15 million Hz)</a:t>
            </a:r>
          </a:p>
          <a:p>
            <a:pPr lvl="2" eaLnBrk="1" hangingPunct="1">
              <a:lnSpc>
                <a:spcPct val="93000"/>
              </a:lnSpc>
            </a:pPr>
            <a:r>
              <a:rPr lang="en-GB" sz="2800" b="1" smtClean="0"/>
              <a:t>used in medical facilities to get a picture an organ structure or fetus</a:t>
            </a:r>
          </a:p>
          <a:p>
            <a:pPr lvl="2" eaLnBrk="1" hangingPunct="1">
              <a:lnSpc>
                <a:spcPct val="93000"/>
              </a:lnSpc>
            </a:pPr>
            <a:r>
              <a:rPr lang="en-GB" sz="2800" b="1" smtClean="0"/>
              <a:t>can even be concentrated to destroy bad tissue</a:t>
            </a:r>
            <a:endParaRPr lang="en-US" sz="2800" smtClean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800" y="609600"/>
            <a:ext cx="2082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  medical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  <p:bldP spid="194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92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9342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Peanu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900" y="-457200"/>
            <a:ext cx="58801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BoyUltrasoun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50292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hool-for-champions.com/senses/images/hearpit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6804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09800" y="990600"/>
            <a:ext cx="5181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Range of frequencies or pitches that humans and various animals can hear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833688"/>
          </a:xfrm>
        </p:spPr>
        <p:txBody>
          <a:bodyPr>
            <a:spAutoFit/>
          </a:bodyPr>
          <a:lstStyle/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a change in pitch because there is motion between the sound and the person listening to it</a:t>
            </a:r>
          </a:p>
          <a:p>
            <a:pPr lvl="2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moving towards you = higher pitch because waves are being compressed</a:t>
            </a:r>
          </a:p>
          <a:p>
            <a:pPr lvl="2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moving away from you = lower pitch because waves are being spread out</a:t>
            </a:r>
          </a:p>
        </p:txBody>
      </p:sp>
      <p:sp>
        <p:nvSpPr>
          <p:cNvPr id="7177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505200" y="4648200"/>
            <a:ext cx="27241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Doppler Effect Animation</a:t>
            </a:r>
          </a:p>
        </p:txBody>
      </p:sp>
      <p:sp>
        <p:nvSpPr>
          <p:cNvPr id="7179" name="Text Box 1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267200" y="5183188"/>
            <a:ext cx="13843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imes New Roman" pitchFamily="18" charset="0"/>
              </a:rPr>
              <a:t>Horn Sound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990600" y="533400"/>
            <a:ext cx="308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b="1">
                <a:solidFill>
                  <a:srgbClr val="FF0000"/>
                </a:solidFill>
                <a:latin typeface="Times New Roman" pitchFamily="18" charset="0"/>
              </a:rPr>
              <a:t>Doppler Effect</a:t>
            </a:r>
          </a:p>
        </p:txBody>
      </p:sp>
      <p:sp>
        <p:nvSpPr>
          <p:cNvPr id="2" name="Rectangle 1">
            <a:hlinkClick r:id="rId5"/>
          </p:cNvPr>
          <p:cNvSpPr>
            <a:spLocks noChangeArrowheads="1"/>
          </p:cNvSpPr>
          <p:nvPr/>
        </p:nvSpPr>
        <p:spPr bwMode="auto">
          <a:xfrm>
            <a:off x="2286000" y="5716588"/>
            <a:ext cx="457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Another Doppler Sound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bldLvl="3" autoUpdateAnimBg="0"/>
      <p:bldP spid="7177" grpId="0" autoUpdateAnimBg="0"/>
      <p:bldP spid="7179" grpId="0" autoUpdateAnimBg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5638800" cy="450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2789238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22288"/>
            <a:ext cx="8229600" cy="64770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</a:rPr>
              <a:t>Making Sound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696200" cy="33369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a longitudinal wave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produced when matter vibrates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this in turn, causes the medium in which it is in to vibrate</a:t>
            </a:r>
          </a:p>
          <a:p>
            <a:pPr lvl="2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ex: </a:t>
            </a:r>
            <a:r>
              <a:rPr lang="en-GB" b="1" smtClean="0">
                <a:solidFill>
                  <a:schemeClr val="tx1"/>
                </a:solidFill>
                <a:latin typeface="Times New Roman" pitchFamily="18" charset="0"/>
              </a:rPr>
              <a:t>tuning fork (the matter) </a:t>
            </a:r>
          </a:p>
          <a:p>
            <a:pPr lvl="2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	vibrates so the air (the medium)</a:t>
            </a:r>
          </a:p>
          <a:p>
            <a:pPr lvl="2" eaLnBrk="1" hangingPunct="1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	vibrates</a:t>
            </a:r>
          </a:p>
        </p:txBody>
      </p:sp>
      <p:pic>
        <p:nvPicPr>
          <p:cNvPr id="7" name="Picture 5" descr="lo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1000"/>
            <a:ext cx="2590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doppler_eff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8588"/>
            <a:ext cx="4525963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6425" cy="5667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 smtClean="0">
                <a:latin typeface="Times New Roman" pitchFamily="18" charset="0"/>
              </a:rPr>
              <a:t>  </a:t>
            </a:r>
            <a:r>
              <a:rPr lang="en-US" b="1" i="1" smtClean="0">
                <a:solidFill>
                  <a:srgbClr val="CC0000"/>
                </a:solidFill>
                <a:latin typeface="Times New Roman" pitchFamily="18" charset="0"/>
              </a:rPr>
              <a:t>Intensity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amount of energy carried by the wave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greater the compression (amplitude) the louder the sound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unit of measurement is the </a:t>
            </a:r>
            <a:r>
              <a:rPr lang="en-US" b="1" i="1" smtClean="0">
                <a:latin typeface="Times New Roman" pitchFamily="18" charset="0"/>
              </a:rPr>
              <a:t>decibel (dB)</a:t>
            </a:r>
            <a:endParaRPr lang="en-US" b="1" smtClean="0">
              <a:latin typeface="Times New Roman" pitchFamily="18" charset="0"/>
            </a:endParaRP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every 10 decibels is about twice as loud</a:t>
            </a:r>
          </a:p>
          <a:p>
            <a:pPr lvl="2" eaLnBrk="1" hangingPunct="1"/>
            <a:r>
              <a:rPr lang="en-US" sz="2800" b="1" smtClean="0">
                <a:latin typeface="Times New Roman" pitchFamily="18" charset="0"/>
              </a:rPr>
              <a:t>over 100 dB could start to damage hearing</a:t>
            </a:r>
          </a:p>
          <a:p>
            <a:pPr lvl="2" eaLnBrk="1" hangingPunct="1"/>
            <a:endParaRPr lang="en-US" sz="2800" b="1" smtClean="0">
              <a:latin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697288"/>
            <a:ext cx="41243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decibel%20exam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6294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FF0000"/>
                </a:solidFill>
              </a:rPr>
              <a:t>Music vs. Noise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solidFill>
                  <a:schemeClr val="tx1"/>
                </a:solidFill>
              </a:rPr>
              <a:t>Music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sounds that have a definite identifiable pitch, and rhythm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musical instruments use </a:t>
            </a:r>
            <a:r>
              <a:rPr lang="en-US" b="1" i="1" smtClean="0"/>
              <a:t>standing waves</a:t>
            </a:r>
            <a:r>
              <a:rPr lang="en-US" b="1" smtClean="0"/>
              <a:t> to produce sound.</a:t>
            </a:r>
          </a:p>
          <a:p>
            <a:pPr lvl="2" eaLnBrk="1" hangingPunct="1">
              <a:lnSpc>
                <a:spcPct val="90000"/>
              </a:lnSpc>
            </a:pPr>
            <a:endParaRPr lang="en-US" sz="2800" b="1" smtClean="0"/>
          </a:p>
        </p:txBody>
      </p:sp>
      <p:pic>
        <p:nvPicPr>
          <p:cNvPr id="15365" name="Picture 1029" descr="http://www1.union.edu/newmanj/lasers/Light%20as%20a%20Wave/standing%20wa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86200"/>
            <a:ext cx="2895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31" descr="http://www.sciencebuddies.org/mentoring/project_ideas/Phys_img0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2581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772400" cy="44196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chemeClr val="tx1"/>
                </a:solidFill>
              </a:rPr>
              <a:t>Noise</a:t>
            </a:r>
          </a:p>
          <a:p>
            <a:pPr lvl="1" eaLnBrk="1" hangingPunct="1"/>
            <a:r>
              <a:rPr lang="en-US" sz="3200" b="1" smtClean="0"/>
              <a:t>sounds that have, no identifiable pitch, and no relationship between high and low pitches</a:t>
            </a:r>
          </a:p>
          <a:p>
            <a:pPr lvl="1" eaLnBrk="1" hangingPunct="1"/>
            <a:endParaRPr lang="en-US" sz="3200" b="1" smtClean="0"/>
          </a:p>
          <a:p>
            <a:pPr lvl="1" eaLnBrk="1" hangingPunct="1"/>
            <a:endParaRPr lang="en-US" sz="3200" b="1" smtClean="0"/>
          </a:p>
          <a:p>
            <a:pPr lvl="1" eaLnBrk="1" hangingPunct="1"/>
            <a:endParaRPr lang="en-US" sz="3200" b="1" smtClean="0"/>
          </a:p>
          <a:p>
            <a:pPr lvl="1" eaLnBrk="1" hangingPunct="1"/>
            <a:endParaRPr lang="en-US" sz="3200" b="1" smtClean="0"/>
          </a:p>
          <a:p>
            <a:pPr lvl="1" eaLnBrk="1" hangingPunct="1"/>
            <a:endParaRPr lang="en-US" sz="3200" b="1" smtClean="0"/>
          </a:p>
          <a:p>
            <a:pPr lvl="1" eaLnBrk="1" hangingPunct="1"/>
            <a:r>
              <a:rPr lang="en-US" sz="3200" b="1" smtClean="0"/>
              <a:t>when noise reaches a level that cause pain or stress it becomes </a:t>
            </a:r>
            <a:r>
              <a:rPr lang="en-US" sz="3200" b="1" i="1" smtClean="0"/>
              <a:t>noise pollution</a:t>
            </a:r>
          </a:p>
          <a:p>
            <a:pPr eaLnBrk="1" hangingPunct="1"/>
            <a:endParaRPr lang="en-US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400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590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77825"/>
            <a:ext cx="5181600" cy="647700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</a:rPr>
              <a:t>Speed of Sound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86727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at room temp., travels about 760 mph in air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b="1" smtClean="0">
                <a:latin typeface="Times New Roman" pitchFamily="18" charset="0"/>
              </a:rPr>
              <a:t>speed is determined by </a:t>
            </a:r>
            <a:r>
              <a:rPr lang="en-GB" sz="2800" b="1" i="1" smtClean="0">
                <a:latin typeface="Times New Roman" pitchFamily="18" charset="0"/>
              </a:rPr>
              <a:t>temperature, elasticity</a:t>
            </a:r>
            <a:r>
              <a:rPr lang="en-GB" sz="2800" b="1" smtClean="0">
                <a:latin typeface="Times New Roman" pitchFamily="18" charset="0"/>
              </a:rPr>
              <a:t>, and </a:t>
            </a:r>
            <a:r>
              <a:rPr lang="en-GB" sz="2800" b="1" i="1" smtClean="0">
                <a:latin typeface="Times New Roman" pitchFamily="18" charset="0"/>
              </a:rPr>
              <a:t>density</a:t>
            </a:r>
            <a:r>
              <a:rPr lang="en-GB" sz="2800" b="1" smtClean="0">
                <a:latin typeface="Times New Roman" pitchFamily="18" charset="0"/>
              </a:rPr>
              <a:t> of the medium it travels through.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higher </a:t>
            </a:r>
            <a:r>
              <a:rPr lang="en-GB" b="1" i="1" smtClean="0">
                <a:latin typeface="Times New Roman" pitchFamily="18" charset="0"/>
              </a:rPr>
              <a:t>temperature</a:t>
            </a:r>
            <a:r>
              <a:rPr lang="en-GB" b="1" smtClean="0">
                <a:latin typeface="Times New Roman" pitchFamily="18" charset="0"/>
              </a:rPr>
              <a:t> = faster sound</a:t>
            </a:r>
          </a:p>
          <a:p>
            <a:pPr lvl="2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particles can move faster 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more </a:t>
            </a:r>
            <a:r>
              <a:rPr lang="en-GB" b="1" i="1" smtClean="0">
                <a:latin typeface="Times New Roman" pitchFamily="18" charset="0"/>
              </a:rPr>
              <a:t>elastic</a:t>
            </a:r>
            <a:r>
              <a:rPr lang="en-GB" b="1" smtClean="0">
                <a:latin typeface="Times New Roman" pitchFamily="18" charset="0"/>
              </a:rPr>
              <a:t> the medium = faster sound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i="1" smtClean="0">
                <a:latin typeface="Times New Roman" pitchFamily="18" charset="0"/>
              </a:rPr>
              <a:t>density</a:t>
            </a:r>
            <a:r>
              <a:rPr lang="en-GB" b="1" smtClean="0">
                <a:latin typeface="Times New Roman" pitchFamily="18" charset="0"/>
              </a:rPr>
              <a:t> varies, but often faster in denser materials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smtClean="0">
                <a:latin typeface="Times New Roman" pitchFamily="18" charset="0"/>
              </a:rPr>
              <a:t>breaking the speed of sound in air creates a </a:t>
            </a:r>
            <a:r>
              <a:rPr lang="en-GB" b="1" i="1" smtClean="0">
                <a:latin typeface="Times New Roman" pitchFamily="18" charset="0"/>
              </a:rPr>
              <a:t>sonic boom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  <p:bldP spid="5122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2275"/>
            <a:ext cx="81534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447800" y="381000"/>
          <a:ext cx="6324600" cy="611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 Photo" r:id="rId3" imgW="5714286" imgH="5525271" progId="MSPhotoEd.3">
                  <p:embed/>
                </p:oleObj>
              </mc:Choice>
              <mc:Fallback>
                <p:oleObj name="Photo Editor Photo" r:id="rId3" imgW="5714286" imgH="552527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"/>
                        <a:ext cx="6324600" cy="611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oundBa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f14[1]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09600"/>
            <a:ext cx="67056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048000" y="5715000"/>
            <a:ext cx="2971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sonic boom video</a:t>
            </a:r>
            <a:r>
              <a:rPr lang="en-US"/>
              <a:t>i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(also in RealPlayer library)</a:t>
            </a:r>
            <a:r>
              <a:rPr lang="en-US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69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Sound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https://www.youtube.com/watch?v=dOoHArAzdug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://www.youtube.com/watch?v=-</a:t>
            </a:r>
            <a:r>
              <a:rPr lang="en-US" dirty="0" smtClean="0">
                <a:hlinkClick r:id="rId2"/>
              </a:rPr>
              <a:t>OnmlxVjGhc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www.youtube.com/watch?v=ZyIVaZXDhho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do Humans Hear Sound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All My Files\Physical Science Honors\book_images\e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72051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434</Words>
  <Application>Microsoft Office PowerPoint</Application>
  <PresentationFormat>On-screen Show (4:3)</PresentationFormat>
  <Paragraphs>79</Paragraphs>
  <Slides>24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Photo Editor Photo</vt:lpstr>
      <vt:lpstr>PowerPoint Presentation</vt:lpstr>
      <vt:lpstr>Making Sound</vt:lpstr>
      <vt:lpstr>Speed of Sound</vt:lpstr>
      <vt:lpstr>PowerPoint Presentation</vt:lpstr>
      <vt:lpstr>PowerPoint Presentation</vt:lpstr>
      <vt:lpstr>PowerPoint Presentation</vt:lpstr>
      <vt:lpstr>PowerPoint Presentation</vt:lpstr>
      <vt:lpstr>Speed of Sound </vt:lpstr>
      <vt:lpstr>How do Humans Hear Sound</vt:lpstr>
      <vt:lpstr>How do Humans Hear Sound</vt:lpstr>
      <vt:lpstr>Properties of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Music vs. Noise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</dc:creator>
  <cp:lastModifiedBy>Nick Murdock</cp:lastModifiedBy>
  <cp:revision>47</cp:revision>
  <dcterms:modified xsi:type="dcterms:W3CDTF">2014-12-22T15:29:52Z</dcterms:modified>
</cp:coreProperties>
</file>