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1"/>
  </p:notesMasterIdLst>
  <p:sldIdLst>
    <p:sldId id="256" r:id="rId2"/>
    <p:sldId id="257" r:id="rId3"/>
    <p:sldId id="258" r:id="rId4"/>
    <p:sldId id="273" r:id="rId5"/>
    <p:sldId id="259" r:id="rId6"/>
    <p:sldId id="260" r:id="rId7"/>
    <p:sldId id="262" r:id="rId8"/>
    <p:sldId id="263" r:id="rId9"/>
    <p:sldId id="275" r:id="rId10"/>
    <p:sldId id="276" r:id="rId11"/>
    <p:sldId id="277" r:id="rId12"/>
    <p:sldId id="264" r:id="rId13"/>
    <p:sldId id="274" r:id="rId14"/>
    <p:sldId id="261" r:id="rId15"/>
    <p:sldId id="272" r:id="rId16"/>
    <p:sldId id="266" r:id="rId17"/>
    <p:sldId id="267" r:id="rId18"/>
    <p:sldId id="268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8000"/>
    <a:srgbClr val="660066"/>
    <a:srgbClr val="0033CC"/>
    <a:srgbClr val="0099FF"/>
    <a:srgbClr val="00FFCC"/>
    <a:srgbClr val="00CC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56" autoAdjust="0"/>
    <p:restoredTop sz="94836" autoAdjust="0"/>
  </p:normalViewPr>
  <p:slideViewPr>
    <p:cSldViewPr snapToGrid="0">
      <p:cViewPr>
        <p:scale>
          <a:sx n="97" d="100"/>
          <a:sy n="97" d="100"/>
        </p:scale>
        <p:origin x="-11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C6D3DA16-917F-409A-B909-89CABB558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56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b="0">
                <a:effectLst/>
                <a:latin typeface="+mn-lt"/>
              </a:defRPr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92D603-D637-4B96-802D-BD1BDF477B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D1EFA-342A-445A-8042-9C7AA0FDF5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07616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2627-50D8-4075-A5C7-C6BA6F39B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17428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8CBB3-FA69-4170-A665-CAFEFA71D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61429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251B1-16AD-4217-9C99-75DBC55F76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9732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B92C-CA60-4572-A7D9-FE740ED57E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59514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AC139-ABB3-4469-BC9A-1BA9305DB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338165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1070-D4F3-4939-ADA6-0B9B056C2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45373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86328-832D-4967-A4C8-EA022B5B9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8623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9B458-E750-4D9B-9CC6-EE1DE55843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13827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3A8A5-64C3-4D85-B0C8-5CF92FE144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06552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41725" y="6400800"/>
            <a:ext cx="3328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4456A8B0-02F9-4C0C-8387-4F401A3C96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hem4kids.com/files/atom_structur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ducation.jlab.org/atomtour/fact3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Documents%20and%20Settings\Geneva%20Baker\Application%20Data\Microsoft\Media%20Catalog\Downloaded%20Clips\cl9b\j0387697.jpg" TargetMode="External"/><Relationship Id="rId1" Type="http://schemas.microsoft.com/office/2007/relationships/media" Target="file:///C:\Documents%20and%20Settings\Geneva%20Baker\Application%20Data\Microsoft\Media%20Catalog\Downloaded%20Clips\cl9b\j0387697.jpg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Elements &amp; Atoms</a:t>
            </a:r>
          </a:p>
        </p:txBody>
      </p:sp>
      <p:pic>
        <p:nvPicPr>
          <p:cNvPr id="74757" name="Picture 5" descr="C:\Documents and Settings\Geneva Baker\Application Data\Microsoft\Media Catalog\Downloaded Clips\cl6b\j026895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47975"/>
            <a:ext cx="28479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Mass Number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mass number of an atom is equal to the number of protons plus the number of neutrons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#P + #N = mass number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 nucleon is a term used to describe the particles found in the nucleus.  (The number of nucleons in an atom is always equal to the mass number of that atom</a:t>
            </a:r>
            <a:r>
              <a:rPr lang="en-US" dirty="0" smtClean="0"/>
              <a:t>).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Nucleons = Protons &amp; Neutrons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atomic mass shown on the periodic table is NOT the mass number.</a:t>
            </a:r>
          </a:p>
        </p:txBody>
      </p:sp>
    </p:spTree>
    <p:extLst>
      <p:ext uri="{BB962C8B-B14F-4D97-AF65-F5344CB8AC3E}">
        <p14:creationId xmlns:p14="http://schemas.microsoft.com/office/powerpoint/2010/main" val="222322340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Isotopes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 dirty="0" smtClean="0"/>
              <a:t>Isotopes</a:t>
            </a:r>
            <a:r>
              <a:rPr lang="en-US" dirty="0" smtClean="0"/>
              <a:t> </a:t>
            </a:r>
            <a:r>
              <a:rPr lang="en-US" dirty="0"/>
              <a:t>are atoms with the same number of protons, but a different number of neutrons</a:t>
            </a:r>
          </a:p>
          <a:p>
            <a:pPr>
              <a:lnSpc>
                <a:spcPct val="90000"/>
              </a:lnSpc>
            </a:pPr>
            <a:r>
              <a:rPr lang="en-US" dirty="0"/>
              <a:t>Most elements have several isotopes.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600" dirty="0">
                <a:solidFill>
                  <a:schemeClr val="folHlink"/>
                </a:solidFill>
              </a:rPr>
              <a:t>Ex: Helium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chemeClr val="folHlink"/>
                </a:solidFill>
              </a:rPr>
              <a:t>		helium-3		</a:t>
            </a:r>
            <a:r>
              <a:rPr lang="en-US" sz="4000" baseline="30000" dirty="0">
                <a:solidFill>
                  <a:schemeClr val="folHlink"/>
                </a:solidFill>
              </a:rPr>
              <a:t>3</a:t>
            </a:r>
            <a:r>
              <a:rPr lang="en-US" sz="4000" dirty="0">
                <a:solidFill>
                  <a:schemeClr val="folHlink"/>
                </a:solidFill>
              </a:rPr>
              <a:t>He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chemeClr val="folHlink"/>
                </a:solidFill>
              </a:rPr>
              <a:t>	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chemeClr val="folHlink"/>
                </a:solidFill>
              </a:rPr>
              <a:t>		helium-4		</a:t>
            </a:r>
            <a:r>
              <a:rPr lang="en-US" sz="4000" baseline="30000" dirty="0">
                <a:solidFill>
                  <a:schemeClr val="folHlink"/>
                </a:solidFill>
              </a:rPr>
              <a:t>4</a:t>
            </a:r>
            <a:r>
              <a:rPr lang="en-US" sz="4000" dirty="0">
                <a:solidFill>
                  <a:schemeClr val="folHlink"/>
                </a:solidFill>
              </a:rPr>
              <a:t>He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029200" y="4572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029200" y="5791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51599201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Atom Models</a:t>
            </a:r>
            <a:endParaRPr lang="en-US" alt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There are two models of the atoms we will be using in class.</a:t>
            </a:r>
          </a:p>
          <a:p>
            <a:r>
              <a:rPr lang="en-US" altLang="en-US" dirty="0"/>
              <a:t>Bohr Model</a:t>
            </a:r>
          </a:p>
          <a:p>
            <a:r>
              <a:rPr lang="en-US" altLang="en-US" dirty="0"/>
              <a:t>Lewis Dot Structure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Atom Models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There have been several models of the atom that have been accepted.  We will discuss one here today</a:t>
            </a:r>
            <a:endParaRPr lang="en-US" altLang="en-US" dirty="0"/>
          </a:p>
          <a:p>
            <a:r>
              <a:rPr lang="en-US" altLang="en-US" dirty="0"/>
              <a:t>Bohr </a:t>
            </a:r>
            <a:r>
              <a:rPr lang="en-US" altLang="en-US" dirty="0" smtClean="0"/>
              <a:t>Model</a:t>
            </a:r>
          </a:p>
          <a:p>
            <a:pPr lvl="1"/>
            <a:r>
              <a:rPr lang="en-US" altLang="en-US" dirty="0" smtClean="0"/>
              <a:t>1913 </a:t>
            </a:r>
            <a:r>
              <a:rPr lang="en-US" altLang="en-US" dirty="0" err="1" smtClean="0"/>
              <a:t>Niels</a:t>
            </a:r>
            <a:r>
              <a:rPr lang="en-US" altLang="en-US" dirty="0" smtClean="0"/>
              <a:t> Bohr proposed his model</a:t>
            </a:r>
          </a:p>
          <a:p>
            <a:pPr marL="914400" lvl="2" indent="0">
              <a:buNone/>
            </a:pPr>
            <a:r>
              <a:rPr lang="en-US" altLang="en-US" dirty="0" smtClean="0"/>
              <a:t>of atomic structure.</a:t>
            </a:r>
          </a:p>
          <a:p>
            <a:pPr lvl="2"/>
            <a:r>
              <a:rPr lang="en-US" altLang="en-US" dirty="0" smtClean="0"/>
              <a:t>Danish Physicist</a:t>
            </a:r>
          </a:p>
          <a:p>
            <a:pPr lvl="2"/>
            <a:r>
              <a:rPr lang="en-US" altLang="en-US" dirty="0" smtClean="0"/>
              <a:t>Won Nobel Prize in 1922 for this </a:t>
            </a:r>
          </a:p>
          <a:p>
            <a:pPr marL="914400" lvl="2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work.</a:t>
            </a:r>
          </a:p>
          <a:p>
            <a:r>
              <a:rPr lang="en-US" altLang="en-US" dirty="0" smtClean="0"/>
              <a:t>Others models include the Lewis Dot Model</a:t>
            </a:r>
            <a:endParaRPr lang="en-US" altLang="en-US" dirty="0"/>
          </a:p>
        </p:txBody>
      </p:sp>
      <p:pic>
        <p:nvPicPr>
          <p:cNvPr id="1026" name="Picture 2" descr="Niels Henrik David Bo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244" y="2472045"/>
            <a:ext cx="1755948" cy="248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040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Created by G.Baker www.thesciencequeen.net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Bohr Model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0825" y="1395413"/>
            <a:ext cx="3863975" cy="5037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The Bohr Model shows all of the particles in the atom.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In the center </a:t>
            </a:r>
            <a:r>
              <a:rPr lang="en-US" altLang="en-US" sz="2000" dirty="0" smtClean="0"/>
              <a:t>are circles </a:t>
            </a:r>
            <a:r>
              <a:rPr lang="en-US" altLang="en-US" sz="2000" dirty="0" smtClean="0"/>
              <a:t>with e</a:t>
            </a:r>
            <a:r>
              <a:rPr lang="en-US" altLang="en-US" sz="2000" dirty="0" smtClean="0"/>
              <a:t>ach </a:t>
            </a:r>
            <a:r>
              <a:rPr lang="en-US" altLang="en-US" sz="2000" dirty="0"/>
              <a:t>circle </a:t>
            </a:r>
            <a:r>
              <a:rPr lang="en-US" altLang="en-US" sz="2000" dirty="0" smtClean="0"/>
              <a:t>representing </a:t>
            </a:r>
            <a:r>
              <a:rPr lang="en-US" altLang="en-US" sz="2000" dirty="0"/>
              <a:t>a single neutron or proton. Protons should have a plus or P written on them. Neutrons should be blank or have an N.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In a circle around the nucleus are the electrons. Electrons should have a minus sign or an e.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6540500" y="2633663"/>
            <a:ext cx="481013" cy="496887"/>
          </a:xfrm>
          <a:prstGeom prst="ellipse">
            <a:avLst/>
          </a:prstGeom>
          <a:solidFill>
            <a:srgbClr val="FF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618288" y="2727325"/>
            <a:ext cx="5238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6862763" y="2932113"/>
            <a:ext cx="481012" cy="496887"/>
          </a:xfrm>
          <a:prstGeom prst="ellipse">
            <a:avLst/>
          </a:prstGeom>
          <a:solidFill>
            <a:srgbClr val="FF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6940550" y="3025775"/>
            <a:ext cx="5238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81928" name="Oval 8"/>
          <p:cNvSpPr>
            <a:spLocks noChangeArrowheads="1"/>
          </p:cNvSpPr>
          <p:nvPr/>
        </p:nvSpPr>
        <p:spPr bwMode="auto">
          <a:xfrm>
            <a:off x="6973888" y="2617788"/>
            <a:ext cx="419100" cy="401637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6473825" y="2965450"/>
            <a:ext cx="419100" cy="46355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5611813" y="1752600"/>
            <a:ext cx="2619375" cy="26193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31" name="Oval 11"/>
          <p:cNvSpPr>
            <a:spLocks noChangeArrowheads="1"/>
          </p:cNvSpPr>
          <p:nvPr/>
        </p:nvSpPr>
        <p:spPr bwMode="auto">
          <a:xfrm>
            <a:off x="6169025" y="1735138"/>
            <a:ext cx="371475" cy="325437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6215063" y="1751013"/>
            <a:ext cx="309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81933" name="Oval 13"/>
          <p:cNvSpPr>
            <a:spLocks noChangeArrowheads="1"/>
          </p:cNvSpPr>
          <p:nvPr/>
        </p:nvSpPr>
        <p:spPr bwMode="auto">
          <a:xfrm>
            <a:off x="7591425" y="3854450"/>
            <a:ext cx="371475" cy="325438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7637463" y="3870325"/>
            <a:ext cx="309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50112" y="6400800"/>
            <a:ext cx="3328988" cy="457200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Electrons have special rules….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0525" y="1365250"/>
            <a:ext cx="7056438" cy="457200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Electrons live in something called shells or energy levels</a:t>
            </a:r>
            <a:r>
              <a:rPr lang="en-US" alt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altLang="en-US" dirty="0" smtClean="0"/>
              <a:t>You </a:t>
            </a:r>
            <a:r>
              <a:rPr lang="en-US" altLang="en-US" dirty="0"/>
              <a:t>can’t just shove all of the electrons into the first orbit of an electron.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Only </a:t>
            </a:r>
            <a:r>
              <a:rPr lang="en-US" altLang="en-US" dirty="0">
                <a:solidFill>
                  <a:srgbClr val="000000"/>
                </a:solidFill>
              </a:rPr>
              <a:t>so many can be in any certain shell. 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The electrons in the outer most shell of any element are called </a:t>
            </a:r>
            <a:r>
              <a:rPr lang="en-US" altLang="en-US" b="1" u="sng" dirty="0">
                <a:solidFill>
                  <a:srgbClr val="000000"/>
                </a:solidFill>
              </a:rPr>
              <a:t>valance electrons</a:t>
            </a:r>
            <a:r>
              <a:rPr lang="en-US" altLang="en-US" dirty="0" smtClean="0">
                <a:solidFill>
                  <a:srgbClr val="000000"/>
                </a:solidFill>
              </a:rPr>
              <a:t>.  These are on the outside of the atom and allow bonding.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Created by G.Baker www.thesciencequeen.net</a:t>
            </a:r>
          </a:p>
        </p:txBody>
      </p:sp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3"/>
            <a:ext cx="8975725" cy="420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4106863" y="1146175"/>
            <a:ext cx="359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Nucleus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5003800" y="2098675"/>
            <a:ext cx="31257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alt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shell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5387975" y="3236913"/>
            <a:ext cx="31257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alt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nd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shell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5121275" y="4241800"/>
            <a:ext cx="31257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  <a:r>
              <a:rPr lang="en-US" alt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rd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shell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1828800" y="5486400"/>
            <a:ext cx="66484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</a:rPr>
              <a:t>Adapted from http://www.sciencespot.net/Media/atomsfam.pdf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564" y="6400800"/>
            <a:ext cx="3328988" cy="457200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549400" y="217488"/>
            <a:ext cx="700563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 let’s try it….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7300" y="1163638"/>
            <a:ext cx="4949825" cy="1379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How to draw a Lithium atom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First, look at the Periodic Table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Second, determine the number of protons  (Look @ the atomic number)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Then determine the number of neutrons (Atomic mass – atomic number)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Then determine the number of electrons (Look @ the atomic number)</a:t>
            </a:r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6261100" y="2495550"/>
            <a:ext cx="2216150" cy="2681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415088" y="2681288"/>
            <a:ext cx="20002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3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/>
              <a:t>Li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/>
              <a:t>Lithium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b="1"/>
              <a:t>7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805613" y="2627313"/>
            <a:ext cx="11763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 let’s try it….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6494463" y="1395413"/>
            <a:ext cx="2216150" cy="2681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6648450" y="1581150"/>
            <a:ext cx="20002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3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/>
              <a:t>Li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/>
              <a:t>Lithium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b="1"/>
              <a:t>7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7038975" y="1527175"/>
            <a:ext cx="117633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92168" name="Oval 8"/>
          <p:cNvSpPr>
            <a:spLocks noChangeArrowheads="1"/>
          </p:cNvSpPr>
          <p:nvPr/>
        </p:nvSpPr>
        <p:spPr bwMode="auto">
          <a:xfrm>
            <a:off x="3022600" y="2122488"/>
            <a:ext cx="481013" cy="496887"/>
          </a:xfrm>
          <a:prstGeom prst="ellipse">
            <a:avLst/>
          </a:prstGeom>
          <a:solidFill>
            <a:srgbClr val="FF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100388" y="2216150"/>
            <a:ext cx="5238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92170" name="Oval 10"/>
          <p:cNvSpPr>
            <a:spLocks noChangeArrowheads="1"/>
          </p:cNvSpPr>
          <p:nvPr/>
        </p:nvSpPr>
        <p:spPr bwMode="auto">
          <a:xfrm>
            <a:off x="3346450" y="2525713"/>
            <a:ext cx="481013" cy="496887"/>
          </a:xfrm>
          <a:prstGeom prst="ellipse">
            <a:avLst/>
          </a:prstGeom>
          <a:solidFill>
            <a:srgbClr val="FF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378200" y="2603500"/>
            <a:ext cx="5238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92172" name="Oval 12"/>
          <p:cNvSpPr>
            <a:spLocks noChangeArrowheads="1"/>
          </p:cNvSpPr>
          <p:nvPr/>
        </p:nvSpPr>
        <p:spPr bwMode="auto">
          <a:xfrm>
            <a:off x="2882900" y="2571750"/>
            <a:ext cx="481013" cy="496888"/>
          </a:xfrm>
          <a:prstGeom prst="ellipse">
            <a:avLst/>
          </a:prstGeom>
          <a:solidFill>
            <a:srgbClr val="FF99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2960688" y="2665413"/>
            <a:ext cx="5238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6424613" y="620713"/>
            <a:ext cx="20224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Protons = 3</a:t>
            </a:r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 flipH="1">
            <a:off x="7656513" y="946150"/>
            <a:ext cx="47625" cy="635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176" name="Oval 16"/>
          <p:cNvSpPr>
            <a:spLocks noChangeArrowheads="1"/>
          </p:cNvSpPr>
          <p:nvPr/>
        </p:nvSpPr>
        <p:spPr bwMode="auto">
          <a:xfrm>
            <a:off x="2614613" y="2236788"/>
            <a:ext cx="419100" cy="46355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77" name="Oval 17"/>
          <p:cNvSpPr>
            <a:spLocks noChangeArrowheads="1"/>
          </p:cNvSpPr>
          <p:nvPr/>
        </p:nvSpPr>
        <p:spPr bwMode="auto">
          <a:xfrm>
            <a:off x="3498850" y="2097088"/>
            <a:ext cx="419100" cy="46355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78" name="Oval 18"/>
          <p:cNvSpPr>
            <a:spLocks noChangeArrowheads="1"/>
          </p:cNvSpPr>
          <p:nvPr/>
        </p:nvSpPr>
        <p:spPr bwMode="auto">
          <a:xfrm>
            <a:off x="2754313" y="1881188"/>
            <a:ext cx="419100" cy="46355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79" name="Oval 19"/>
          <p:cNvSpPr>
            <a:spLocks noChangeArrowheads="1"/>
          </p:cNvSpPr>
          <p:nvPr/>
        </p:nvSpPr>
        <p:spPr bwMode="auto">
          <a:xfrm>
            <a:off x="3187700" y="2965450"/>
            <a:ext cx="419100" cy="46355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6083300" y="5324475"/>
            <a:ext cx="2627313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/>
              <a:t>Neutrons = 4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/>
              <a:t>(7-3=4)</a:t>
            </a:r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 flipH="1" flipV="1">
            <a:off x="7656513" y="4031943"/>
            <a:ext cx="790575" cy="12350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182" name="Oval 22"/>
          <p:cNvSpPr>
            <a:spLocks noChangeArrowheads="1"/>
          </p:cNvSpPr>
          <p:nvPr/>
        </p:nvSpPr>
        <p:spPr bwMode="auto">
          <a:xfrm>
            <a:off x="2184400" y="1503363"/>
            <a:ext cx="2185988" cy="2233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83" name="Oval 23"/>
          <p:cNvSpPr>
            <a:spLocks noChangeArrowheads="1"/>
          </p:cNvSpPr>
          <p:nvPr/>
        </p:nvSpPr>
        <p:spPr bwMode="auto">
          <a:xfrm>
            <a:off x="3952875" y="3101975"/>
            <a:ext cx="371475" cy="325438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3998913" y="3117850"/>
            <a:ext cx="309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92185" name="Oval 25"/>
          <p:cNvSpPr>
            <a:spLocks noChangeArrowheads="1"/>
          </p:cNvSpPr>
          <p:nvPr/>
        </p:nvSpPr>
        <p:spPr bwMode="auto">
          <a:xfrm>
            <a:off x="2309813" y="1673225"/>
            <a:ext cx="371475" cy="325438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2355850" y="1689100"/>
            <a:ext cx="309563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92187" name="Oval 27"/>
          <p:cNvSpPr>
            <a:spLocks noChangeArrowheads="1"/>
          </p:cNvSpPr>
          <p:nvPr/>
        </p:nvSpPr>
        <p:spPr bwMode="auto">
          <a:xfrm>
            <a:off x="1812925" y="1069975"/>
            <a:ext cx="3098800" cy="3146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88" name="Oval 28"/>
          <p:cNvSpPr>
            <a:spLocks noChangeArrowheads="1"/>
          </p:cNvSpPr>
          <p:nvPr/>
        </p:nvSpPr>
        <p:spPr bwMode="auto">
          <a:xfrm>
            <a:off x="1905000" y="3413125"/>
            <a:ext cx="371475" cy="325438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89" name="Text Box 29"/>
          <p:cNvSpPr txBox="1">
            <a:spLocks noChangeArrowheads="1"/>
          </p:cNvSpPr>
          <p:nvPr/>
        </p:nvSpPr>
        <p:spPr bwMode="auto">
          <a:xfrm>
            <a:off x="1951038" y="3429000"/>
            <a:ext cx="309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1658938" y="4656138"/>
            <a:ext cx="4106862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Electrons = 3 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2 in the 1</a:t>
            </a:r>
            <a:r>
              <a:rPr lang="en-US" altLang="en-US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shell, 1 in the 2</a:t>
            </a:r>
            <a:r>
              <a:rPr lang="en-US" altLang="en-US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nd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shell</a:t>
            </a:r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 flipV="1">
            <a:off x="4572000" y="1954213"/>
            <a:ext cx="2771775" cy="29098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4" grpId="0" autoUpdateAnimBg="0"/>
      <p:bldP spid="92175" grpId="0" animBg="1"/>
      <p:bldP spid="92180" grpId="0" autoUpdateAnimBg="0"/>
      <p:bldP spid="92181" grpId="0" animBg="1"/>
      <p:bldP spid="92190" grpId="0" autoUpdateAnimBg="0"/>
      <p:bldP spid="9219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activity…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Using </a:t>
            </a:r>
            <a:r>
              <a:rPr lang="en-US" altLang="en-US" dirty="0" smtClean="0"/>
              <a:t>beans </a:t>
            </a:r>
            <a:r>
              <a:rPr lang="en-US" altLang="en-US" dirty="0"/>
              <a:t>(Lentils are electrons, b</a:t>
            </a:r>
            <a:r>
              <a:rPr lang="en-US" altLang="en-US" dirty="0" smtClean="0"/>
              <a:t>lack eyed peas are </a:t>
            </a:r>
            <a:r>
              <a:rPr lang="en-US" altLang="en-US" dirty="0"/>
              <a:t>protons, and kidney beans are neutrons), create a Bohr model </a:t>
            </a:r>
            <a:r>
              <a:rPr lang="en-US" altLang="en-US" dirty="0" smtClean="0"/>
              <a:t>of </a:t>
            </a:r>
            <a:r>
              <a:rPr lang="en-US" altLang="en-US" dirty="0"/>
              <a:t>each of the first 20 elements. After you have created each model, draw each model on </a:t>
            </a:r>
            <a:r>
              <a:rPr lang="en-US" altLang="en-US" dirty="0" smtClean="0"/>
              <a:t>a </a:t>
            </a:r>
            <a:r>
              <a:rPr lang="en-US" altLang="en-US" dirty="0"/>
              <a:t>chart.</a:t>
            </a:r>
          </a:p>
          <a:p>
            <a:r>
              <a:rPr lang="en-US" altLang="en-US" dirty="0" smtClean="0"/>
              <a:t>Hint: </a:t>
            </a:r>
            <a:r>
              <a:rPr lang="en-US" altLang="en-US" dirty="0"/>
              <a:t>to make a chart, use a burrito fold, then fold the top down by </a:t>
            </a:r>
            <a:r>
              <a:rPr lang="en-US" altLang="en-US" dirty="0"/>
              <a:t>~</a:t>
            </a:r>
            <a:r>
              <a:rPr lang="en-US" altLang="en-US" dirty="0" smtClean="0"/>
              <a:t>1 </a:t>
            </a:r>
            <a:r>
              <a:rPr lang="en-US" altLang="en-US" dirty="0"/>
              <a:t>½ inches. Unfold, you now have 3 columns. Label the columns: element, Bohr model</a:t>
            </a:r>
            <a:r>
              <a:rPr lang="en-US" altLang="en-US"/>
              <a:t>, </a:t>
            </a:r>
            <a:endParaRPr lang="en-US" altLang="en-U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38313" y="304800"/>
            <a:ext cx="7024687" cy="838200"/>
          </a:xfrm>
        </p:spPr>
        <p:txBody>
          <a:bodyPr/>
          <a:lstStyle/>
          <a:p>
            <a:r>
              <a:rPr lang="en-US" altLang="en-US" dirty="0" smtClean="0"/>
              <a:t>Atoms, Elements, &amp; Molecules</a:t>
            </a:r>
            <a:endParaRPr lang="en-US" alt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b="1" u="sng" dirty="0"/>
              <a:t>Matter</a:t>
            </a:r>
            <a:r>
              <a:rPr lang="en-US" altLang="en-US" sz="2000" dirty="0"/>
              <a:t> is anything that takes up space and has mass.</a:t>
            </a:r>
          </a:p>
          <a:p>
            <a:r>
              <a:rPr lang="en-US" altLang="en-US" sz="2000" dirty="0"/>
              <a:t>All matter is made of </a:t>
            </a:r>
            <a:r>
              <a:rPr lang="en-US" altLang="en-US" sz="2000" b="1" u="sng" dirty="0" smtClean="0"/>
              <a:t>atoms.</a:t>
            </a:r>
            <a:r>
              <a:rPr lang="en-US" altLang="en-US" sz="2000" dirty="0"/>
              <a:t> Atoms are the building blocks of </a:t>
            </a:r>
            <a:r>
              <a:rPr lang="en-US" altLang="en-US" sz="2000" dirty="0" smtClean="0"/>
              <a:t>matter, like bricks for a building.</a:t>
            </a:r>
            <a:endParaRPr lang="en-US" altLang="en-US" sz="2000" b="1" u="sng" dirty="0" smtClean="0"/>
          </a:p>
          <a:p>
            <a:r>
              <a:rPr lang="en-US" sz="2000" dirty="0"/>
              <a:t>The </a:t>
            </a:r>
            <a:r>
              <a:rPr lang="en-US" sz="2000" b="1" u="sng" dirty="0"/>
              <a:t>atom</a:t>
            </a:r>
            <a:r>
              <a:rPr lang="en-US" sz="2000" dirty="0"/>
              <a:t> is the smallest unit of an </a:t>
            </a:r>
            <a:r>
              <a:rPr lang="en-US" sz="2000" b="1" u="sng" dirty="0"/>
              <a:t>element</a:t>
            </a:r>
            <a:r>
              <a:rPr lang="en-US" sz="2000" dirty="0"/>
              <a:t> that retains the properties of that element</a:t>
            </a:r>
            <a:r>
              <a:rPr lang="en-US" sz="2000" dirty="0" smtClean="0"/>
              <a:t>.</a:t>
            </a:r>
          </a:p>
          <a:p>
            <a:pPr lvl="1"/>
            <a:r>
              <a:rPr lang="en-US" altLang="en-US" sz="2000" dirty="0" smtClean="0"/>
              <a:t>Elements are substances with atoms that are all alike.</a:t>
            </a:r>
          </a:p>
          <a:p>
            <a:pPr lvl="2"/>
            <a:r>
              <a:rPr lang="en-US" altLang="en-US" dirty="0" smtClean="0"/>
              <a:t>Ex: Carbon, Hydrogen, Oxygen</a:t>
            </a:r>
            <a:endParaRPr lang="en-US" altLang="en-US" dirty="0"/>
          </a:p>
          <a:p>
            <a:r>
              <a:rPr lang="en-US" altLang="en-US" sz="2000" dirty="0" smtClean="0"/>
              <a:t>Atoms bond to one another to create </a:t>
            </a:r>
            <a:r>
              <a:rPr lang="en-US" altLang="en-US" sz="2000" b="1" u="sng" dirty="0" smtClean="0"/>
              <a:t>molecules</a:t>
            </a:r>
          </a:p>
          <a:p>
            <a:pPr lvl="1"/>
            <a:r>
              <a:rPr lang="en-US" altLang="en-US" sz="2000" dirty="0" smtClean="0"/>
              <a:t>Ex: Hydrogen and Oxygen bond to create water (H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O)</a:t>
            </a:r>
            <a:endParaRPr lang="en-US" altLang="en-US" sz="2000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6925" y="6464710"/>
            <a:ext cx="3328988" cy="457200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Atoms, Elements, &amp; Molecules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30338"/>
            <a:ext cx="4375150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An atom has three </a:t>
            </a:r>
            <a:r>
              <a:rPr lang="en-US" altLang="en-US" dirty="0" smtClean="0"/>
              <a:t>parts called subatomic particles: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b="1" u="sng" dirty="0"/>
              <a:t>Proton</a:t>
            </a:r>
            <a:r>
              <a:rPr lang="en-US" altLang="en-US" dirty="0"/>
              <a:t> = </a:t>
            </a:r>
            <a:r>
              <a:rPr lang="en-US" altLang="en-US" dirty="0" smtClean="0"/>
              <a:t>positive </a:t>
            </a:r>
            <a:r>
              <a:rPr lang="en-US" altLang="en-US" sz="3200" dirty="0" smtClean="0"/>
              <a:t>+</a:t>
            </a: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b="1" u="sng" dirty="0"/>
              <a:t>Neutron</a:t>
            </a:r>
            <a:r>
              <a:rPr lang="en-US" altLang="en-US" dirty="0"/>
              <a:t> = no charge</a:t>
            </a:r>
          </a:p>
          <a:p>
            <a:pPr>
              <a:lnSpc>
                <a:spcPct val="90000"/>
              </a:lnSpc>
            </a:pPr>
            <a:r>
              <a:rPr lang="en-US" altLang="en-US" b="1" u="sng" dirty="0"/>
              <a:t>Electron</a:t>
            </a:r>
            <a:r>
              <a:rPr lang="en-US" altLang="en-US" dirty="0"/>
              <a:t> = </a:t>
            </a:r>
            <a:r>
              <a:rPr lang="en-US" altLang="en-US" dirty="0" smtClean="0"/>
              <a:t>negative </a:t>
            </a:r>
            <a:r>
              <a:rPr lang="en-US" altLang="en-US" sz="3200" dirty="0" smtClean="0"/>
              <a:t>-</a:t>
            </a: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/>
              <a:t>proton &amp; neutron are found in the center of the atom, a place called the </a:t>
            </a:r>
            <a:r>
              <a:rPr lang="en-US" altLang="en-US" b="1" u="sng" dirty="0"/>
              <a:t>nucleus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b="1" dirty="0" smtClean="0"/>
              <a:t>electrons </a:t>
            </a:r>
            <a:r>
              <a:rPr lang="en-US" altLang="en-US" dirty="0" smtClean="0"/>
              <a:t>orbit </a:t>
            </a:r>
            <a:r>
              <a:rPr lang="en-US" altLang="en-US" dirty="0"/>
              <a:t>the </a:t>
            </a:r>
            <a:r>
              <a:rPr lang="en-US" altLang="en-US" dirty="0" smtClean="0"/>
              <a:t>nucleus</a:t>
            </a:r>
            <a:r>
              <a:rPr lang="en-US" altLang="en-US" dirty="0"/>
              <a:t> </a:t>
            </a:r>
            <a:r>
              <a:rPr lang="en-US" altLang="en-US" dirty="0" smtClean="0"/>
              <a:t>but never are part of it.</a:t>
            </a:r>
            <a:endParaRPr lang="en-US" altLang="en-US" b="1" u="sng" dirty="0"/>
          </a:p>
        </p:txBody>
      </p:sp>
      <p:pic>
        <p:nvPicPr>
          <p:cNvPr id="76805" name="Picture 5" descr="http://wzus.ask.com/r?t=a&amp;d=us&amp;s=a&amp;c=p&amp;ti=1&amp;ai=30751&amp;l=dir&amp;o=0&amp;sv=0a300523&amp;ip=3fe6e06d&amp;u=http%3A%2F%2Feducation.jlab.org%2Fqa%2Fatom_model_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3" r="11925"/>
          <a:stretch>
            <a:fillRect/>
          </a:stretch>
        </p:blipFill>
        <p:spPr bwMode="auto">
          <a:xfrm>
            <a:off x="5953125" y="1032694"/>
            <a:ext cx="2770188" cy="260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953125" y="3655910"/>
            <a:ext cx="278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 dirty="0"/>
              <a:t>Picture from http://education.jlab.org/qa/atom_model_03.gif</a:t>
            </a:r>
          </a:p>
        </p:txBody>
      </p:sp>
      <p:pic>
        <p:nvPicPr>
          <p:cNvPr id="2050" name="Picture 2" descr="Protons carry a positive charge, neutrons carry a neutral charge, and electrons carry a negative charg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4101178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6925" y="6464710"/>
            <a:ext cx="3328988" cy="457200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Subatomic Particle Summary</a:t>
            </a:r>
            <a:endParaRPr lang="en-US" altLang="en-US" dirty="0"/>
          </a:p>
        </p:txBody>
      </p:sp>
      <p:graphicFrame>
        <p:nvGraphicFramePr>
          <p:cNvPr id="7" name="Group 10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049213"/>
              </p:ext>
            </p:extLst>
          </p:nvPr>
        </p:nvGraphicFramePr>
        <p:xfrm>
          <a:off x="2116072" y="1241285"/>
          <a:ext cx="5737598" cy="3643197"/>
        </p:xfrm>
        <a:graphic>
          <a:graphicData uri="http://schemas.openxmlformats.org/drawingml/2006/table">
            <a:tbl>
              <a:tblPr/>
              <a:tblGrid>
                <a:gridCol w="1353815"/>
                <a:gridCol w="1353815"/>
                <a:gridCol w="1611685"/>
                <a:gridCol w="1418283"/>
              </a:tblGrid>
              <a:tr h="1137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Particle Name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Relative charge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Estimated mass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amu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Location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proton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+1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 nucleus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neutron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 nucleus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electron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-1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Outside nucleus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5" descr="Structure of an atom with neutrons and protens in the nucleus and electrons in orb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910" y="4994480"/>
            <a:ext cx="1863520" cy="186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5134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are </a:t>
            </a:r>
            <a:r>
              <a:rPr lang="en-US" altLang="en-US" dirty="0" smtClean="0"/>
              <a:t>Elements</a:t>
            </a:r>
            <a:r>
              <a:rPr lang="en-US" altLang="en-US" dirty="0"/>
              <a:t>?</a:t>
            </a:r>
            <a:endParaRPr lang="en-US" altLang="en-US" sz="28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148" y="1012722"/>
            <a:ext cx="7226709" cy="2890684"/>
          </a:xfrm>
        </p:spPr>
        <p:txBody>
          <a:bodyPr/>
          <a:lstStyle/>
          <a:p>
            <a:r>
              <a:rPr lang="en-US" altLang="en-US" sz="1800" dirty="0"/>
              <a:t>Elements</a:t>
            </a:r>
            <a:r>
              <a:rPr lang="en-US" altLang="en-US" sz="1800" dirty="0">
                <a:solidFill>
                  <a:srgbClr val="000000"/>
                </a:solidFill>
              </a:rPr>
              <a:t> are the alphabet to the language of molecules</a:t>
            </a:r>
            <a:r>
              <a:rPr lang="en-US" altLang="en-US" sz="1800" dirty="0" smtClean="0">
                <a:solidFill>
                  <a:srgbClr val="000000"/>
                </a:solidFill>
              </a:rPr>
              <a:t>.  They combine to one another to make molecules and compounds.</a:t>
            </a:r>
            <a:endParaRPr lang="en-US" altLang="en-US" sz="1800" dirty="0">
              <a:solidFill>
                <a:srgbClr val="000000"/>
              </a:solidFill>
            </a:endParaRPr>
          </a:p>
          <a:p>
            <a:r>
              <a:rPr lang="en-US" altLang="en-US" sz="1800" dirty="0" smtClean="0">
                <a:solidFill>
                  <a:srgbClr val="000000"/>
                </a:solidFill>
              </a:rPr>
              <a:t>Elements </a:t>
            </a:r>
            <a:r>
              <a:rPr lang="en-US" altLang="en-US" sz="1800" dirty="0">
                <a:solidFill>
                  <a:srgbClr val="000000"/>
                </a:solidFill>
              </a:rPr>
              <a:t>are made of atoms. While the atoms may have different weights and organization, they are all built in the same way</a:t>
            </a:r>
            <a:r>
              <a:rPr lang="en-US" altLang="en-US" sz="18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altLang="en-US" sz="1800" dirty="0" smtClean="0">
                <a:solidFill>
                  <a:srgbClr val="000000"/>
                </a:solidFill>
              </a:rPr>
              <a:t>Elements are defined by the number of protons they have.  The # of protons an element has never changes.  Neutron and electron #’s can change.</a:t>
            </a:r>
            <a:endParaRPr lang="en-US" altLang="en-US" sz="1800" dirty="0">
              <a:solidFill>
                <a:srgbClr val="000000"/>
              </a:solidFill>
            </a:endParaRPr>
          </a:p>
          <a:p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928813" y="6084888"/>
            <a:ext cx="69151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Information &amp; picture from Chem4kids at </a:t>
            </a:r>
            <a:r>
              <a:rPr lang="en-US" altLang="en-US" dirty="0">
                <a:hlinkClick r:id="rId2"/>
              </a:rPr>
              <a:t>http://www.chem4kids.com/files/atom_structure.html</a:t>
            </a:r>
            <a:endParaRPr lang="en-US" altLang="en-US" dirty="0"/>
          </a:p>
        </p:txBody>
      </p:sp>
      <p:pic>
        <p:nvPicPr>
          <p:cNvPr id="1026" name="Picture 2" descr="https://encrypted-tbn0.gstatic.com/images?q=tbn:ANd9GcQJXVY--qpioseVxvtPnsCuB541vROjqDm_syuTiKhZkQCXZe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353" y="3341636"/>
            <a:ext cx="3735569" cy="250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78856" name="Picture 8" descr="Fact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5"/>
          <a:stretch>
            <a:fillRect/>
          </a:stretch>
        </p:blipFill>
        <p:spPr bwMode="auto">
          <a:xfrm>
            <a:off x="1165225" y="754063"/>
            <a:ext cx="7429500" cy="493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479550" y="5902325"/>
            <a:ext cx="7081838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/>
              <a:t>Graphic from http://education.jlab.org/atomtour/fact2.html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about Elements..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4438650" cy="4572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The </a:t>
            </a:r>
            <a:r>
              <a:rPr lang="en-US" altLang="en-US" dirty="0">
                <a:solidFill>
                  <a:srgbClr val="000000"/>
                </a:solidFill>
              </a:rPr>
              <a:t>P</a:t>
            </a:r>
            <a:r>
              <a:rPr lang="en-US" altLang="en-US" dirty="0" smtClean="0">
                <a:solidFill>
                  <a:srgbClr val="000000"/>
                </a:solidFill>
              </a:rPr>
              <a:t>eriodic </a:t>
            </a:r>
            <a:r>
              <a:rPr lang="en-US" altLang="en-US" dirty="0">
                <a:solidFill>
                  <a:srgbClr val="000000"/>
                </a:solidFill>
              </a:rPr>
              <a:t>T</a:t>
            </a:r>
            <a:r>
              <a:rPr lang="en-US" altLang="en-US" dirty="0" smtClean="0">
                <a:solidFill>
                  <a:srgbClr val="000000"/>
                </a:solidFill>
              </a:rPr>
              <a:t>able of Elements </a:t>
            </a:r>
            <a:r>
              <a:rPr lang="en-US" altLang="en-US" dirty="0">
                <a:solidFill>
                  <a:srgbClr val="000000"/>
                </a:solidFill>
              </a:rPr>
              <a:t>is a list of all of the elements that can build matter. </a:t>
            </a:r>
            <a:r>
              <a:rPr lang="en-US" altLang="en-US" dirty="0" smtClean="0">
                <a:solidFill>
                  <a:srgbClr val="000000"/>
                </a:solidFill>
              </a:rPr>
              <a:t>All the known stuff we have discovered in the universe boils down to this table.</a:t>
            </a:r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The periodic table tells us several things…</a:t>
            </a:r>
            <a:endParaRPr lang="en-US" altLang="en-US" dirty="0"/>
          </a:p>
        </p:txBody>
      </p:sp>
      <p:pic>
        <p:nvPicPr>
          <p:cNvPr id="83972" name="j0387697.jpg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3" y="2092325"/>
            <a:ext cx="272415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39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397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9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39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7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8331" y="117987"/>
            <a:ext cx="7010400" cy="838200"/>
          </a:xfrm>
        </p:spPr>
        <p:txBody>
          <a:bodyPr/>
          <a:lstStyle/>
          <a:p>
            <a:r>
              <a:rPr lang="en-US" altLang="en-US" dirty="0"/>
              <a:t>Periodic Table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5576888" y="1597025"/>
            <a:ext cx="2543175" cy="32385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6340475" y="1798638"/>
            <a:ext cx="8985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8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6246813" y="2262188"/>
            <a:ext cx="11461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 b="1"/>
              <a:t>O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5827713" y="3187700"/>
            <a:ext cx="2170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Oxygen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6416675" y="4248150"/>
            <a:ext cx="8667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16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1936520" y="823118"/>
            <a:ext cx="235585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Atomic Number: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Number of protons and it is also the number of electrons in an atom of an element.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>
            <a:off x="4246563" y="1673225"/>
            <a:ext cx="2154237" cy="201613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075349" y="2350293"/>
            <a:ext cx="241776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33CC"/>
                </a:solidFill>
              </a:rPr>
              <a:t>Element’s Symbol:</a:t>
            </a:r>
            <a:br>
              <a:rPr lang="en-US" altLang="en-US" b="1" dirty="0">
                <a:solidFill>
                  <a:srgbClr val="0033CC"/>
                </a:solidFill>
              </a:rPr>
            </a:br>
            <a:r>
              <a:rPr lang="en-US" altLang="en-US" dirty="0">
                <a:solidFill>
                  <a:srgbClr val="0033CC"/>
                </a:solidFill>
              </a:rPr>
              <a:t>An abbreviation for the element.</a:t>
            </a:r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4243388" y="2586038"/>
            <a:ext cx="2170112" cy="0"/>
          </a:xfrm>
          <a:prstGeom prst="line">
            <a:avLst/>
          </a:prstGeom>
          <a:noFill/>
          <a:ln w="7302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2154238" y="3273425"/>
            <a:ext cx="24177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660066"/>
                </a:solidFill>
              </a:rPr>
              <a:t>Elements Name</a:t>
            </a:r>
            <a:endParaRPr lang="en-US" altLang="en-US">
              <a:solidFill>
                <a:srgbClr val="660066"/>
              </a:solidFill>
            </a:endParaRP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4135438" y="3429000"/>
            <a:ext cx="1752600" cy="0"/>
          </a:xfrm>
          <a:prstGeom prst="line">
            <a:avLst/>
          </a:prstGeom>
          <a:noFill/>
          <a:ln w="73025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2108200" y="4230688"/>
            <a:ext cx="3052763" cy="111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8000"/>
                </a:solidFill>
              </a:rPr>
              <a:t>Average Atomic </a:t>
            </a:r>
            <a:r>
              <a:rPr lang="en-US" altLang="en-US" b="1" dirty="0">
                <a:solidFill>
                  <a:srgbClr val="008000"/>
                </a:solidFill>
              </a:rPr>
              <a:t>Mass/Weight: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rgbClr val="008000"/>
                </a:solidFill>
              </a:rPr>
              <a:t>Average weight of this element</a:t>
            </a:r>
            <a:endParaRPr lang="en-US" altLang="en-US" dirty="0">
              <a:solidFill>
                <a:srgbClr val="008000"/>
              </a:solidFill>
            </a:endParaRPr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4572000" y="4418013"/>
            <a:ext cx="2071688" cy="0"/>
          </a:xfrm>
          <a:prstGeom prst="line">
            <a:avLst/>
          </a:prstGeom>
          <a:noFill/>
          <a:ln w="730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246563" y="6012796"/>
            <a:ext cx="4562168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8000"/>
                </a:solidFill>
              </a:rPr>
              <a:t>Mass Number = # Protons + # Neutrons</a:t>
            </a:r>
            <a:endParaRPr lang="en-US" altLang="en-US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2" grpId="0" autoUpdateAnimBg="0"/>
      <p:bldP spid="85003" grpId="0" animBg="1"/>
      <p:bldP spid="85004" grpId="0" autoUpdateAnimBg="0"/>
      <p:bldP spid="85005" grpId="0" animBg="1"/>
      <p:bldP spid="85006" grpId="0" autoUpdateAnimBg="0"/>
      <p:bldP spid="85007" grpId="0" animBg="1"/>
      <p:bldP spid="85009" grpId="0" autoUpdateAnimBg="0"/>
      <p:bldP spid="85010" grpId="0" animBg="1"/>
      <p:bldP spid="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Atomic Number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atomic number of any atom is equal to the number of protons in that atom.  </a:t>
            </a:r>
            <a:endParaRPr 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#P = Atomic Number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elements are arranged on the periodic table in order of their atomic numbers. 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	How many protons in an atom of: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			Helium?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			Iron?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			Xenon?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950541" y="4082846"/>
            <a:ext cx="1600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/>
              <a:t>2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/>
              <a:t>26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/>
              <a:t>54</a:t>
            </a:r>
          </a:p>
        </p:txBody>
      </p:sp>
    </p:spTree>
    <p:extLst>
      <p:ext uri="{BB962C8B-B14F-4D97-AF65-F5344CB8AC3E}">
        <p14:creationId xmlns:p14="http://schemas.microsoft.com/office/powerpoint/2010/main" val="32560368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theme/theme1.xml><?xml version="1.0" encoding="utf-8"?>
<a:theme xmlns:a="http://schemas.openxmlformats.org/drawingml/2006/main" name="01158951">
  <a:themeElements>
    <a:clrScheme name="011589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895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1589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Settings\Geneva Baker\Local Settings\Temp\wz263\01158951.pot</Template>
  <TotalTime>313</TotalTime>
  <Words>950</Words>
  <Application>Microsoft Office PowerPoint</Application>
  <PresentationFormat>On-screen Show (4:3)</PresentationFormat>
  <Paragraphs>145</Paragraphs>
  <Slides>19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01158951</vt:lpstr>
      <vt:lpstr>Elements &amp; Atoms</vt:lpstr>
      <vt:lpstr>Atoms, Elements, &amp; Molecules</vt:lpstr>
      <vt:lpstr>Atoms, Elements, &amp; Molecules</vt:lpstr>
      <vt:lpstr>Subatomic Particle Summary</vt:lpstr>
      <vt:lpstr>What are Elements?</vt:lpstr>
      <vt:lpstr>PowerPoint Presentation</vt:lpstr>
      <vt:lpstr>More about Elements..</vt:lpstr>
      <vt:lpstr>Periodic Table</vt:lpstr>
      <vt:lpstr>Atomic Number</vt:lpstr>
      <vt:lpstr>Mass Number</vt:lpstr>
      <vt:lpstr>Isotopes</vt:lpstr>
      <vt:lpstr>Atom Models</vt:lpstr>
      <vt:lpstr>Atom Models</vt:lpstr>
      <vt:lpstr>Bohr Model</vt:lpstr>
      <vt:lpstr>Electrons have special rules….</vt:lpstr>
      <vt:lpstr>PowerPoint Presentation</vt:lpstr>
      <vt:lpstr>So let’s try it….</vt:lpstr>
      <vt:lpstr>So let’s try it….</vt:lpstr>
      <vt:lpstr>Your activity…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Geneva Baker</dc:creator>
  <cp:lastModifiedBy>Nick Murdock</cp:lastModifiedBy>
  <cp:revision>24</cp:revision>
  <dcterms:created xsi:type="dcterms:W3CDTF">2007-10-09T01:14:18Z</dcterms:created>
  <dcterms:modified xsi:type="dcterms:W3CDTF">2014-10-22T14:35:30Z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