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80" r:id="rId4"/>
    <p:sldId id="276" r:id="rId5"/>
    <p:sldId id="268" r:id="rId6"/>
    <p:sldId id="261" r:id="rId7"/>
    <p:sldId id="262" r:id="rId8"/>
    <p:sldId id="281" r:id="rId9"/>
    <p:sldId id="277" r:id="rId10"/>
    <p:sldId id="258" r:id="rId11"/>
    <p:sldId id="282" r:id="rId12"/>
    <p:sldId id="278" r:id="rId13"/>
    <p:sldId id="279" r:id="rId14"/>
    <p:sldId id="266" r:id="rId15"/>
    <p:sldId id="267" r:id="rId16"/>
    <p:sldId id="270" r:id="rId17"/>
    <p:sldId id="275" r:id="rId18"/>
    <p:sldId id="260" r:id="rId19"/>
    <p:sldId id="263" r:id="rId20"/>
    <p:sldId id="272" r:id="rId21"/>
    <p:sldId id="264" r:id="rId22"/>
    <p:sldId id="271" r:id="rId23"/>
    <p:sldId id="273" r:id="rId24"/>
    <p:sldId id="27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A43D03-65E3-4FE6-A0EB-67A513B80940}" type="datetimeFigureOut">
              <a:rPr lang="en-US" smtClean="0"/>
              <a:t>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BC85FB-C51D-4F7E-BEE9-5F76A11E2426}" type="slidenum">
              <a:rPr lang="en-US" smtClean="0"/>
              <a:t>‹#›</a:t>
            </a:fld>
            <a:endParaRPr lang="en-US"/>
          </a:p>
        </p:txBody>
      </p:sp>
    </p:spTree>
    <p:extLst>
      <p:ext uri="{BB962C8B-B14F-4D97-AF65-F5344CB8AC3E}">
        <p14:creationId xmlns:p14="http://schemas.microsoft.com/office/powerpoint/2010/main" val="2429838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A82EE3F-E2B4-4E44-A189-3FDF1FDE4B19}" type="slidenum">
              <a:rPr lang="en-US" altLang="en-US" smtClean="0"/>
              <a:pPr eaLnBrk="1" hangingPunct="1"/>
              <a:t>8</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a:defRPr sz="5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685800" y="6096000"/>
            <a:ext cx="1905000" cy="381000"/>
          </a:xfrm>
        </p:spPr>
        <p:txBody>
          <a:bodyPr/>
          <a:lstStyle>
            <a:lvl1pPr>
              <a:defRPr/>
            </a:lvl1pPr>
          </a:lstStyle>
          <a:p>
            <a:fld id="{7E0F0E66-8E0F-4ECD-9A88-E3AC7FC2471B}" type="datetimeFigureOut">
              <a:rPr lang="en-US" smtClean="0"/>
              <a:pPr/>
              <a:t>12/1/2014</a:t>
            </a:fld>
            <a:endParaRPr lang="en-US"/>
          </a:p>
        </p:txBody>
      </p:sp>
      <p:sp>
        <p:nvSpPr>
          <p:cNvPr id="3077" name="Rectangle 5"/>
          <p:cNvSpPr>
            <a:spLocks noGrp="1" noChangeArrowheads="1"/>
          </p:cNvSpPr>
          <p:nvPr>
            <p:ph type="ftr" sz="quarter" idx="3"/>
          </p:nvPr>
        </p:nvSpPr>
        <p:spPr>
          <a:xfrm>
            <a:off x="3124200" y="6096000"/>
            <a:ext cx="2895600" cy="3810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096000"/>
            <a:ext cx="1905000" cy="381000"/>
          </a:xfrm>
        </p:spPr>
        <p:txBody>
          <a:bodyPr/>
          <a:lstStyle>
            <a:lvl1pPr>
              <a:defRPr/>
            </a:lvl1pPr>
          </a:lstStyle>
          <a:p>
            <a:fld id="{8FBD2773-68AC-49E4-8B7E-35043804AC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E0F0E66-8E0F-4ECD-9A88-E3AC7FC2471B}" type="datetimeFigureOut">
              <a:rPr lang="en-US" smtClean="0"/>
              <a:pPr/>
              <a:t>12/1/2014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BD2773-68AC-49E4-8B7E-35043804AC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838200"/>
            <a:ext cx="21717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838200"/>
            <a:ext cx="63627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E0F0E66-8E0F-4ECD-9A88-E3AC7FC2471B}" type="datetimeFigureOut">
              <a:rPr lang="en-US" smtClean="0"/>
              <a:pPr/>
              <a:t>12/1/2014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BD2773-68AC-49E4-8B7E-35043804AC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E0F0E66-8E0F-4ECD-9A88-E3AC7FC2471B}" type="datetimeFigureOut">
              <a:rPr lang="en-US" smtClean="0"/>
              <a:pPr/>
              <a:t>12/1/2014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BD2773-68AC-49E4-8B7E-35043804AC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E0F0E66-8E0F-4ECD-9A88-E3AC7FC2471B}" type="datetimeFigureOut">
              <a:rPr lang="en-US" smtClean="0"/>
              <a:pPr/>
              <a:t>12/1/2014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BD2773-68AC-49E4-8B7E-35043804AC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E0F0E66-8E0F-4ECD-9A88-E3AC7FC2471B}" type="datetimeFigureOut">
              <a:rPr lang="en-US" smtClean="0"/>
              <a:pPr/>
              <a:t>12/1/2014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BD2773-68AC-49E4-8B7E-35043804AC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E0F0E66-8E0F-4ECD-9A88-E3AC7FC2471B}" type="datetimeFigureOut">
              <a:rPr lang="en-US" smtClean="0"/>
              <a:pPr/>
              <a:t>12/1/2014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FBD2773-68AC-49E4-8B7E-35043804AC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E0F0E66-8E0F-4ECD-9A88-E3AC7FC2471B}" type="datetimeFigureOut">
              <a:rPr lang="en-US" smtClean="0"/>
              <a:pPr/>
              <a:t>12/1/2014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FBD2773-68AC-49E4-8B7E-35043804AC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E0F0E66-8E0F-4ECD-9A88-E3AC7FC2471B}" type="datetimeFigureOut">
              <a:rPr lang="en-US" smtClean="0"/>
              <a:pPr/>
              <a:t>12/1/2014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FBD2773-68AC-49E4-8B7E-35043804AC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E0F0E66-8E0F-4ECD-9A88-E3AC7FC2471B}" type="datetimeFigureOut">
              <a:rPr lang="en-US" smtClean="0"/>
              <a:pPr/>
              <a:t>12/1/2014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BD2773-68AC-49E4-8B7E-35043804AC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E0F0E66-8E0F-4ECD-9A88-E3AC7FC2471B}" type="datetimeFigureOut">
              <a:rPr lang="en-US" smtClean="0"/>
              <a:pPr/>
              <a:t>12/1/2014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BD2773-68AC-49E4-8B7E-35043804AC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838200"/>
            <a:ext cx="8686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676400"/>
            <a:ext cx="8686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7E0F0E66-8E0F-4ECD-9A88-E3AC7FC2471B}" type="datetimeFigureOut">
              <a:rPr lang="en-US" smtClean="0"/>
              <a:pPr/>
              <a:t>12/1/2014</a:t>
            </a:fld>
            <a:endParaRPr lang="en-US"/>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8FBD2773-68AC-49E4-8B7E-35043804AC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itchFamily="34" charset="0"/>
        </a:defRPr>
      </a:lvl2pPr>
      <a:lvl3pPr algn="ctr" rtl="0" eaLnBrk="1" fontAlgn="base" hangingPunct="1">
        <a:spcBef>
          <a:spcPct val="0"/>
        </a:spcBef>
        <a:spcAft>
          <a:spcPct val="0"/>
        </a:spcAft>
        <a:defRPr sz="4000">
          <a:solidFill>
            <a:schemeClr val="tx2"/>
          </a:solidFill>
          <a:latin typeface="Arial Black" pitchFamily="34" charset="0"/>
        </a:defRPr>
      </a:lvl3pPr>
      <a:lvl4pPr algn="ctr" rtl="0" eaLnBrk="1" fontAlgn="base" hangingPunct="1">
        <a:spcBef>
          <a:spcPct val="0"/>
        </a:spcBef>
        <a:spcAft>
          <a:spcPct val="0"/>
        </a:spcAft>
        <a:defRPr sz="4000">
          <a:solidFill>
            <a:schemeClr val="tx2"/>
          </a:solidFill>
          <a:latin typeface="Arial Black" pitchFamily="34" charset="0"/>
        </a:defRPr>
      </a:lvl4pPr>
      <a:lvl5pPr algn="ctr" rtl="0" eaLnBrk="1" fontAlgn="base" hangingPunct="1">
        <a:spcBef>
          <a:spcPct val="0"/>
        </a:spcBef>
        <a:spcAft>
          <a:spcPct val="0"/>
        </a:spcAft>
        <a:defRPr sz="4000">
          <a:solidFill>
            <a:schemeClr val="tx2"/>
          </a:solidFill>
          <a:latin typeface="Arial Black" pitchFamily="34" charset="0"/>
        </a:defRPr>
      </a:lvl5pPr>
      <a:lvl6pPr marL="457200" algn="ctr" rtl="0" eaLnBrk="1" fontAlgn="base" hangingPunct="1">
        <a:spcBef>
          <a:spcPct val="0"/>
        </a:spcBef>
        <a:spcAft>
          <a:spcPct val="0"/>
        </a:spcAft>
        <a:defRPr sz="4000">
          <a:solidFill>
            <a:schemeClr val="tx2"/>
          </a:solidFill>
          <a:latin typeface="Arial Black" pitchFamily="34" charset="0"/>
        </a:defRPr>
      </a:lvl6pPr>
      <a:lvl7pPr marL="914400" algn="ctr" rtl="0" eaLnBrk="1" fontAlgn="base" hangingPunct="1">
        <a:spcBef>
          <a:spcPct val="0"/>
        </a:spcBef>
        <a:spcAft>
          <a:spcPct val="0"/>
        </a:spcAft>
        <a:defRPr sz="4000">
          <a:solidFill>
            <a:schemeClr val="tx2"/>
          </a:solidFill>
          <a:latin typeface="Arial Black" pitchFamily="34" charset="0"/>
        </a:defRPr>
      </a:lvl7pPr>
      <a:lvl8pPr marL="1371600" algn="ctr" rtl="0" eaLnBrk="1" fontAlgn="base" hangingPunct="1">
        <a:spcBef>
          <a:spcPct val="0"/>
        </a:spcBef>
        <a:spcAft>
          <a:spcPct val="0"/>
        </a:spcAft>
        <a:defRPr sz="4000">
          <a:solidFill>
            <a:schemeClr val="tx2"/>
          </a:solidFill>
          <a:latin typeface="Arial Black" pitchFamily="34" charset="0"/>
        </a:defRPr>
      </a:lvl8pPr>
      <a:lvl9pPr marL="1828800" algn="ctr"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J-uetAMJ_dk" TargetMode="External"/><Relationship Id="rId2" Type="http://schemas.openxmlformats.org/officeDocument/2006/relationships/hyperlink" Target="http://www.youtube.com/watch?v=7-0BZIMSxP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143000"/>
          </a:xfrm>
        </p:spPr>
        <p:txBody>
          <a:bodyPr/>
          <a:lstStyle/>
          <a:p>
            <a:r>
              <a:rPr lang="en-US" dirty="0" smtClean="0"/>
              <a:t>Electricity</a:t>
            </a:r>
            <a:endParaRPr lang="en-US" dirty="0"/>
          </a:p>
        </p:txBody>
      </p:sp>
      <p:pic>
        <p:nvPicPr>
          <p:cNvPr id="24578" name="Picture 2" descr="http://yaiza94.files.wordpress.com/2009/05/electri2.jpg?w=217&amp;h=208"/>
          <p:cNvPicPr>
            <a:picLocks noChangeAspect="1" noChangeArrowheads="1"/>
          </p:cNvPicPr>
          <p:nvPr/>
        </p:nvPicPr>
        <p:blipFill>
          <a:blip r:embed="rId2" cstate="print"/>
          <a:srcRect/>
          <a:stretch>
            <a:fillRect/>
          </a:stretch>
        </p:blipFill>
        <p:spPr bwMode="auto">
          <a:xfrm>
            <a:off x="2743200" y="2209800"/>
            <a:ext cx="3438525" cy="329591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a:xfrm>
            <a:off x="533400" y="152400"/>
            <a:ext cx="8610600" cy="549275"/>
          </a:xfrm>
        </p:spPr>
        <p:txBody>
          <a:bodyPr/>
          <a:lstStyle/>
          <a:p>
            <a:pPr algn="l"/>
            <a:r>
              <a:rPr lang="en-US" dirty="0" smtClean="0"/>
              <a:t>Electrical Current</a:t>
            </a:r>
            <a:endParaRPr lang="en-US" dirty="0"/>
          </a:p>
        </p:txBody>
      </p:sp>
      <p:sp>
        <p:nvSpPr>
          <p:cNvPr id="792579" name="Rectangle 3"/>
          <p:cNvSpPr>
            <a:spLocks noGrp="1" noChangeArrowheads="1"/>
          </p:cNvSpPr>
          <p:nvPr>
            <p:ph type="body" idx="1"/>
          </p:nvPr>
        </p:nvSpPr>
        <p:spPr>
          <a:xfrm>
            <a:off x="381000" y="1219200"/>
            <a:ext cx="8534400" cy="2895600"/>
          </a:xfrm>
        </p:spPr>
        <p:txBody>
          <a:bodyPr/>
          <a:lstStyle/>
          <a:p>
            <a:r>
              <a:rPr lang="en-US" sz="2800" b="1" dirty="0" smtClean="0">
                <a:solidFill>
                  <a:srgbClr val="FFFF00"/>
                </a:solidFill>
              </a:rPr>
              <a:t>comes </a:t>
            </a:r>
            <a:r>
              <a:rPr lang="en-US" sz="2800" b="1" dirty="0">
                <a:solidFill>
                  <a:srgbClr val="FFFF00"/>
                </a:solidFill>
              </a:rPr>
              <a:t>from the motion of </a:t>
            </a:r>
            <a:r>
              <a:rPr lang="en-US" sz="2800" b="1" i="1" dirty="0" smtClean="0">
                <a:solidFill>
                  <a:srgbClr val="FFFF00"/>
                </a:solidFill>
              </a:rPr>
              <a:t>electrons</a:t>
            </a:r>
          </a:p>
          <a:p>
            <a:r>
              <a:rPr lang="en-US" sz="2800" b="1" dirty="0" smtClean="0">
                <a:solidFill>
                  <a:srgbClr val="FFFF00"/>
                </a:solidFill>
              </a:rPr>
              <a:t>is the </a:t>
            </a:r>
            <a:r>
              <a:rPr lang="en-US" sz="2800" b="1" i="1" dirty="0" smtClean="0">
                <a:solidFill>
                  <a:srgbClr val="FF0000"/>
                </a:solidFill>
              </a:rPr>
              <a:t>rate</a:t>
            </a:r>
            <a:r>
              <a:rPr lang="en-US" sz="2800" b="1" dirty="0" smtClean="0">
                <a:solidFill>
                  <a:srgbClr val="FFFF00"/>
                </a:solidFill>
              </a:rPr>
              <a:t> at which electrons flow past a point on a circuit</a:t>
            </a:r>
          </a:p>
          <a:p>
            <a:pPr lvl="1"/>
            <a:r>
              <a:rPr lang="en-US" sz="2400" b="1" dirty="0" smtClean="0">
                <a:solidFill>
                  <a:srgbClr val="FFFF00"/>
                </a:solidFill>
              </a:rPr>
              <a:t>measured in units called </a:t>
            </a:r>
            <a:r>
              <a:rPr lang="en-US" sz="2400" b="1" i="1" dirty="0" smtClean="0">
                <a:solidFill>
                  <a:srgbClr val="FFFF00"/>
                </a:solidFill>
              </a:rPr>
              <a:t>amperes</a:t>
            </a:r>
            <a:r>
              <a:rPr lang="en-US" sz="2400" b="1" dirty="0" smtClean="0">
                <a:solidFill>
                  <a:srgbClr val="FFFF00"/>
                </a:solidFill>
              </a:rPr>
              <a:t>, or amps (A)</a:t>
            </a:r>
            <a:endParaRPr lang="en-US" sz="2400" b="1" dirty="0">
              <a:solidFill>
                <a:srgbClr val="FFFF00"/>
              </a:solidFill>
            </a:endParaRPr>
          </a:p>
        </p:txBody>
      </p:sp>
      <p:pic>
        <p:nvPicPr>
          <p:cNvPr id="792580" name="Picture 4"/>
          <p:cNvPicPr>
            <a:picLocks noChangeAspect="1" noChangeArrowheads="1"/>
          </p:cNvPicPr>
          <p:nvPr/>
        </p:nvPicPr>
        <p:blipFill>
          <a:blip r:embed="rId2" cstate="print"/>
          <a:srcRect/>
          <a:stretch>
            <a:fillRect/>
          </a:stretch>
        </p:blipFill>
        <p:spPr bwMode="auto">
          <a:xfrm>
            <a:off x="990600" y="3482975"/>
            <a:ext cx="4191000" cy="2606675"/>
          </a:xfrm>
          <a:prstGeom prst="rect">
            <a:avLst/>
          </a:prstGeom>
          <a:noFill/>
        </p:spPr>
      </p:pic>
      <p:sp>
        <p:nvSpPr>
          <p:cNvPr id="792581" name="Text Box 5"/>
          <p:cNvSpPr txBox="1">
            <a:spLocks noChangeArrowheads="1"/>
          </p:cNvSpPr>
          <p:nvPr/>
        </p:nvSpPr>
        <p:spPr bwMode="auto">
          <a:xfrm>
            <a:off x="3429000" y="4267200"/>
            <a:ext cx="1411288" cy="519113"/>
          </a:xfrm>
          <a:prstGeom prst="rect">
            <a:avLst/>
          </a:prstGeom>
          <a:noFill/>
          <a:ln w="9525">
            <a:noFill/>
            <a:miter lim="800000"/>
            <a:headEnd/>
            <a:tailEnd/>
          </a:ln>
          <a:effectLst/>
        </p:spPr>
        <p:txBody>
          <a:bodyPr wrap="none">
            <a:spAutoFit/>
          </a:bodyPr>
          <a:lstStyle/>
          <a:p>
            <a:pPr algn="l" eaLnBrk="1" hangingPunct="1">
              <a:buClrTx/>
              <a:buSzTx/>
              <a:buFontTx/>
              <a:buNone/>
            </a:pPr>
            <a:r>
              <a:rPr lang="en-US" sz="2800" b="1" dirty="0">
                <a:solidFill>
                  <a:srgbClr val="FF3300"/>
                </a:solidFill>
                <a:latin typeface="Arial" charset="0"/>
                <a:cs typeface="Arial" charset="0"/>
              </a:rPr>
              <a:t>current</a:t>
            </a:r>
          </a:p>
        </p:txBody>
      </p:sp>
      <p:pic>
        <p:nvPicPr>
          <p:cNvPr id="1026" name="Picture 2" descr="http://matidavid.com/pioneer_files/Ampere_files/ampere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560041"/>
            <a:ext cx="2014588" cy="24597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2579">
                                            <p:txEl>
                                              <p:pRg st="0" end="0"/>
                                            </p:txEl>
                                          </p:spTgt>
                                        </p:tgtEl>
                                        <p:attrNameLst>
                                          <p:attrName>style.visibility</p:attrName>
                                        </p:attrNameLst>
                                      </p:cBhvr>
                                      <p:to>
                                        <p:strVal val="visible"/>
                                      </p:to>
                                    </p:set>
                                    <p:animEffect transition="in" filter="blinds(horizontal)">
                                      <p:cBhvr>
                                        <p:cTn id="7" dur="500"/>
                                        <p:tgtEl>
                                          <p:spTgt spid="79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92579">
                                            <p:txEl>
                                              <p:pRg st="1" end="1"/>
                                            </p:txEl>
                                          </p:spTgt>
                                        </p:tgtEl>
                                        <p:attrNameLst>
                                          <p:attrName>style.visibility</p:attrName>
                                        </p:attrNameLst>
                                      </p:cBhvr>
                                      <p:to>
                                        <p:strVal val="visible"/>
                                      </p:to>
                                    </p:set>
                                    <p:animEffect transition="in" filter="blinds(horizontal)">
                                      <p:cBhvr>
                                        <p:cTn id="12" dur="500"/>
                                        <p:tgtEl>
                                          <p:spTgt spid="792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92579">
                                            <p:txEl>
                                              <p:pRg st="2" end="2"/>
                                            </p:txEl>
                                          </p:spTgt>
                                        </p:tgtEl>
                                        <p:attrNameLst>
                                          <p:attrName>style.visibility</p:attrName>
                                        </p:attrNameLst>
                                      </p:cBhvr>
                                      <p:to>
                                        <p:strVal val="visible"/>
                                      </p:to>
                                    </p:set>
                                    <p:animEffect transition="in" filter="blinds(horizontal)">
                                      <p:cBhvr>
                                        <p:cTn id="17" dur="500"/>
                                        <p:tgtEl>
                                          <p:spTgt spid="792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9258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792581"/>
                                        </p:tgtEl>
                                        <p:attrNameLst>
                                          <p:attrName>style.visibility</p:attrName>
                                        </p:attrNameLst>
                                      </p:cBhvr>
                                      <p:to>
                                        <p:strVal val="visible"/>
                                      </p:to>
                                    </p:set>
                                  </p:childTnLst>
                                </p:cTn>
                              </p:par>
                              <p:par>
                                <p:cTn id="26" presetID="0" presetClass="path" presetSubtype="0" accel="50000" decel="50000" fill="hold" grpId="0" nodeType="withEffect">
                                  <p:stCondLst>
                                    <p:cond delay="0"/>
                                  </p:stCondLst>
                                  <p:childTnLst>
                                    <p:animMotion origin="layout" path="M -0.06041 -0.09323 C -0.06041 0.0074 -0.06041 0.10872 -0.02777 0.14688 C 0.00417 0.18552 0.06927 0.1603 0.13507 0.13578 " pathEditMode="relative" rAng="0" ptsTypes="aaA">
                                      <p:cBhvr>
                                        <p:cTn id="27" dur="2000" fill="hold"/>
                                        <p:tgtEl>
                                          <p:spTgt spid="792581"/>
                                        </p:tgtEl>
                                        <p:attrNameLst>
                                          <p:attrName>ppt_x</p:attrName>
                                          <p:attrName>ppt_y</p:attrName>
                                        </p:attrNameLst>
                                      </p:cBhvr>
                                      <p:rCtr x="9800" y="13900"/>
                                    </p:animMotion>
                                  </p:childTnLst>
                                </p:cTn>
                              </p:par>
                              <p:par>
                                <p:cTn id="28" presetID="1" presetClass="entr" presetSubtype="0" fill="hold" grpId="2" nodeType="withEffect">
                                  <p:stCondLst>
                                    <p:cond delay="0"/>
                                  </p:stCondLst>
                                  <p:childTnLst>
                                    <p:set>
                                      <p:cBhvr>
                                        <p:cTn id="29" dur="1" fill="hold">
                                          <p:stCondLst>
                                            <p:cond delay="0"/>
                                          </p:stCondLst>
                                        </p:cTn>
                                        <p:tgtEl>
                                          <p:spTgt spid="79258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blinds(horizontal)">
                                      <p:cBhvr>
                                        <p:cTn id="3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79" grpId="0" uiExpand="1" build="p"/>
      <p:bldP spid="792581" grpId="0"/>
      <p:bldP spid="792581" grpId="1"/>
      <p:bldP spid="792581"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eaLnBrk="1" hangingPunct="1">
              <a:defRPr/>
            </a:pPr>
            <a:r>
              <a:rPr lang="en-US" dirty="0" smtClean="0">
                <a:solidFill>
                  <a:srgbClr val="FFC000"/>
                </a:solidFill>
                <a:latin typeface="Times-Bold"/>
              </a:rPr>
              <a:t>Electrical Current</a:t>
            </a:r>
            <a:endParaRPr lang="en-US" dirty="0">
              <a:solidFill>
                <a:srgbClr val="FFC000"/>
              </a:solidFill>
            </a:endParaRPr>
          </a:p>
        </p:txBody>
      </p:sp>
      <p:sp>
        <p:nvSpPr>
          <p:cNvPr id="3" name="Content Placeholder 2"/>
          <p:cNvSpPr>
            <a:spLocks noGrp="1"/>
          </p:cNvSpPr>
          <p:nvPr>
            <p:ph idx="1"/>
          </p:nvPr>
        </p:nvSpPr>
        <p:spPr>
          <a:xfrm>
            <a:off x="457200" y="914400"/>
            <a:ext cx="6934200" cy="2209800"/>
          </a:xfrm>
        </p:spPr>
        <p:txBody>
          <a:bodyPr/>
          <a:lstStyle/>
          <a:p>
            <a:pPr eaLnBrk="1" hangingPunct="1">
              <a:defRPr/>
            </a:pPr>
            <a:r>
              <a:rPr lang="en-US" sz="2000" dirty="0" smtClean="0">
                <a:solidFill>
                  <a:schemeClr val="accent3"/>
                </a:solidFill>
                <a:latin typeface="Times-Roman"/>
              </a:rPr>
              <a:t>Water flowing thru a pipe depends on more than the angle of the pipe or pressure (voltage). It also depends on the length of the pipe, diameter of the pipe and if the pipe is clogged or open (current).</a:t>
            </a:r>
          </a:p>
          <a:p>
            <a:pPr eaLnBrk="1" hangingPunct="1">
              <a:defRPr/>
            </a:pPr>
            <a:r>
              <a:rPr lang="en-US" sz="2000" dirty="0" smtClean="0">
                <a:solidFill>
                  <a:schemeClr val="accent3"/>
                </a:solidFill>
                <a:latin typeface="Times-Roman"/>
              </a:rPr>
              <a:t>Amount of Electrical Current ( amps) depends on more than just Voltage, it depends on the Resistance found in the circuit.</a:t>
            </a:r>
          </a:p>
          <a:p>
            <a:pPr eaLnBrk="1" hangingPunct="1">
              <a:defRPr/>
            </a:pPr>
            <a:r>
              <a:rPr lang="en-US" sz="2000" dirty="0" smtClean="0">
                <a:latin typeface="Times-Roman"/>
              </a:rPr>
              <a:t>“</a:t>
            </a:r>
            <a:r>
              <a:rPr lang="en-US" sz="2000" dirty="0" smtClean="0">
                <a:solidFill>
                  <a:srgbClr val="FFFF00"/>
                </a:solidFill>
                <a:latin typeface="Times-Roman"/>
              </a:rPr>
              <a:t>Not the volts that will get you, it’s the amps!”</a:t>
            </a:r>
            <a:endParaRPr lang="en-US" sz="2000" dirty="0">
              <a:solidFill>
                <a:srgbClr val="FFFF00"/>
              </a:solidFill>
            </a:endParaRP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57200"/>
            <a:ext cx="146685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209800"/>
            <a:ext cx="14478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733800"/>
            <a:ext cx="77009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028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12290"/>
            <a:ext cx="8686800" cy="838200"/>
          </a:xfrm>
        </p:spPr>
        <p:txBody>
          <a:bodyPr/>
          <a:lstStyle/>
          <a:p>
            <a:pPr eaLnBrk="1" hangingPunct="1">
              <a:defRPr/>
            </a:pPr>
            <a:r>
              <a:rPr lang="en-US" dirty="0" smtClean="0"/>
              <a:t>There are 2 types of Currents:</a:t>
            </a:r>
          </a:p>
        </p:txBody>
      </p:sp>
      <p:sp>
        <p:nvSpPr>
          <p:cNvPr id="22531" name="Rectangle 3"/>
          <p:cNvSpPr>
            <a:spLocks noGrp="1" noChangeArrowheads="1"/>
          </p:cNvSpPr>
          <p:nvPr>
            <p:ph type="body" idx="1"/>
          </p:nvPr>
        </p:nvSpPr>
        <p:spPr>
          <a:xfrm>
            <a:off x="152400" y="1066800"/>
            <a:ext cx="8686800" cy="4572000"/>
          </a:xfrm>
        </p:spPr>
        <p:txBody>
          <a:bodyPr/>
          <a:lstStyle/>
          <a:p>
            <a:pPr marL="0" indent="0" eaLnBrk="1" hangingPunct="1">
              <a:buNone/>
              <a:defRPr/>
            </a:pPr>
            <a:r>
              <a:rPr lang="en-US" sz="4000" dirty="0" smtClean="0">
                <a:solidFill>
                  <a:srgbClr val="FFFF00"/>
                </a:solidFill>
                <a:effectLst>
                  <a:outerShdw blurRad="38100" dist="38100" dir="2700000" algn="tl">
                    <a:srgbClr val="FFFFFF"/>
                  </a:outerShdw>
                </a:effectLst>
              </a:rPr>
              <a:t>1. Direct Current (DC)</a:t>
            </a:r>
            <a:r>
              <a:rPr lang="en-US" sz="4000" dirty="0" smtClean="0"/>
              <a:t> – </a:t>
            </a:r>
            <a:r>
              <a:rPr lang="en-US" sz="4000" dirty="0" smtClean="0">
                <a:solidFill>
                  <a:srgbClr val="FFFF00"/>
                </a:solidFill>
              </a:rPr>
              <a:t>Where electrons flow in the </a:t>
            </a:r>
            <a:r>
              <a:rPr lang="en-US" sz="4000" dirty="0" smtClean="0">
                <a:solidFill>
                  <a:srgbClr val="FFFF00"/>
                </a:solidFill>
                <a:effectLst>
                  <a:outerShdw blurRad="38100" dist="38100" dir="2700000" algn="tl">
                    <a:srgbClr val="FFFFFF"/>
                  </a:outerShdw>
                </a:effectLst>
              </a:rPr>
              <a:t>same</a:t>
            </a:r>
            <a:r>
              <a:rPr lang="en-US" sz="4000" dirty="0" smtClean="0">
                <a:solidFill>
                  <a:srgbClr val="FFFF00"/>
                </a:solidFill>
              </a:rPr>
              <a:t> direction in a wire. </a:t>
            </a:r>
          </a:p>
          <a:p>
            <a:pPr eaLnBrk="1" hangingPunct="1">
              <a:defRPr/>
            </a:pPr>
            <a:r>
              <a:rPr lang="en-US" sz="4000" dirty="0" smtClean="0">
                <a:solidFill>
                  <a:srgbClr val="FFFF00"/>
                </a:solidFill>
              </a:rPr>
              <a:t>EX: Batteries</a:t>
            </a:r>
          </a:p>
          <a:p>
            <a:pPr eaLnBrk="1" hangingPunct="1">
              <a:defRPr/>
            </a:pPr>
            <a:r>
              <a:rPr lang="en-US" sz="4000" dirty="0" smtClean="0">
                <a:solidFill>
                  <a:srgbClr val="FFFF00"/>
                </a:solidFill>
              </a:rPr>
              <a:t>Thomas Edison</a:t>
            </a:r>
          </a:p>
        </p:txBody>
      </p:sp>
      <p:sp>
        <p:nvSpPr>
          <p:cNvPr id="19460" name="Oval 4"/>
          <p:cNvSpPr>
            <a:spLocks noChangeArrowheads="1"/>
          </p:cNvSpPr>
          <p:nvPr/>
        </p:nvSpPr>
        <p:spPr bwMode="auto">
          <a:xfrm>
            <a:off x="1752600" y="4648200"/>
            <a:ext cx="6324600" cy="22098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5000"/>
              <a:buFont typeface="Wingdings" pitchFamily="2" charset="2"/>
              <a:buChar char="l"/>
              <a:defRPr sz="3200">
                <a:solidFill>
                  <a:schemeClr val="tx1"/>
                </a:solidFill>
                <a:latin typeface="Arial" pitchFamily="34"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pitchFamily="34"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pitchFamily="34"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pitchFamily="34"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9pPr>
          </a:lstStyle>
          <a:p>
            <a:pPr>
              <a:spcBef>
                <a:spcPct val="0"/>
              </a:spcBef>
              <a:buClrTx/>
              <a:buSzTx/>
              <a:buFontTx/>
              <a:buNone/>
            </a:pPr>
            <a:endParaRPr lang="en-US" altLang="en-US" sz="1800"/>
          </a:p>
        </p:txBody>
      </p:sp>
      <p:sp>
        <p:nvSpPr>
          <p:cNvPr id="22533" name="AutoShape 5"/>
          <p:cNvSpPr>
            <a:spLocks noChangeArrowheads="1"/>
          </p:cNvSpPr>
          <p:nvPr/>
        </p:nvSpPr>
        <p:spPr bwMode="auto">
          <a:xfrm>
            <a:off x="4229100" y="5067300"/>
            <a:ext cx="1371600" cy="1371600"/>
          </a:xfrm>
          <a:prstGeom prst="star4">
            <a:avLst>
              <a:gd name="adj" fmla="val 1250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75000"/>
              <a:buFont typeface="Wingdings" pitchFamily="2" charset="2"/>
              <a:buChar char="l"/>
              <a:defRPr sz="3200">
                <a:solidFill>
                  <a:schemeClr val="tx1"/>
                </a:solidFill>
                <a:latin typeface="Arial" pitchFamily="34"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pitchFamily="34"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pitchFamily="34"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pitchFamily="34"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3431818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3246 0.00208 C -0.04687 0.00693 -0.02899 0.00208 -0.04826 0.00208 C -0.05 0.00208 -0.05139 0.0037 -0.05312 0.00416 C -0.06128 0.00647 -0.07048 0.00717 -0.07847 0.00832 C -0.08732 0.00439 -0.1092 0.01133 -0.11823 0.01248 C -0.12482 0.0148 -0.12899 0.0178 -0.13559 0.0148 C -0.14618 0.01942 -0.15781 0.02104 -0.16909 0.02312 C -0.17205 0.02451 -0.17534 0.02589 -0.17847 0.02728 C -0.17986 0.02797 -0.18038 0.03052 -0.18159 0.03167 C -0.18298 0.03283 -0.18489 0.03306 -0.18645 0.03376 C -0.19409 0.03167 -0.19809 0.03399 -0.20538 0.03167 C -0.22152 0.03861 -0.21163 0.03561 -0.23559 0.03792 C -0.23854 0.04971 -0.23333 0.05896 -0.24357 0.06335 C -0.25139 0.06081 -0.2533 0.06381 -0.26093 0.06543 C -0.27274 0.06797 -0.28472 0.06867 -0.296 0.07399 C -0.29652 0.07884 -0.29687 0.08393 -0.29757 0.08878 C -0.29791 0.09087 -0.29774 0.09387 -0.29913 0.09503 C -0.30434 0.09896 -0.31076 0.09873 -0.31649 0.10127 C -0.32309 0.10728 -0.321 0.11029 -0.3276 0.11607 C -0.32812 0.11815 -0.3283 0.12069 -0.32934 0.12254 C -0.33159 0.12647 -0.33715 0.13318 -0.33715 0.13341 C -0.34166 0.15029 -0.33993 0.14127 -0.34201 0.16046 C -0.34149 0.17202 -0.34357 0.19399 -0.33559 0.20485 C -0.32812 0.21503 -0.3335 0.20393 -0.3276 0.21341 C -0.32222 0.22219 -0.32743 0.21826 -0.31979 0.22196 C -0.31701 0.22543 -0.30989 0.23468 -0.30711 0.23676 C -0.30243 0.24046 -0.29132 0.24185 -0.28645 0.243 C -0.27725 0.25526 -0.28211 0.25202 -0.27378 0.25572 C -0.27274 0.25711 -0.27135 0.25826 -0.27048 0.25988 C -0.26927 0.26196 -0.26875 0.26451 -0.26736 0.26636 C -0.26215 0.27352 -0.24357 0.27838 -0.23559 0.28115 C -0.22656 0.27792 -0.21823 0.28185 -0.20868 0.28324 C -0.2 0.28601 -0.1993 0.29063 -0.1927 0.29595 C -0.1842 0.30289 -0.17586 0.30474 -0.1658 0.30636 C -0.16041 0.30867 -0.1552 0.31052 -0.14982 0.31283 C -0.13107 0.32948 -0.1052 0.31699 -0.08316 0.32115 C -0.07135 0.32647 -0.0585 0.32878 -0.0467 0.32324 C -0.03437 0.32925 -0.04982 0.32324 -0.03715 0.32324 C -0.03385 0.32324 -0.03073 0.32624 -0.0276 0.32763 C -0.02604 0.32693 -0.02448 0.32532 -0.02291 0.32555 C -0.01961 0.32601 -0.01336 0.32971 -0.01336 0.32994 C 0.00556 0.32324 -0.01805 0.32971 -0.00225 0.32971 C 0.00157 0.32971 0.00521 0.32832 0.00868 0.32763 C 0.02552 0.33503 0.00122 0.32555 0.01841 0.32763 C 0.02917 0.32902 0.0408 0.33572 0.05174 0.33803 C 0.05851 0.3415 0.05886 0.33688 0.06598 0.34034 C 0.07691 0.33641 0.08785 0.33572 0.09931 0.33387 C 0.11025 0.33202 0.12153 0.32786 0.13264 0.32555 C 0.14306 0.32046 0.15469 0.32046 0.16598 0.31907 C 0.1757 0.31029 0.18091 0.31214 0.19445 0.31075 C 0.2033 0.30659 0.20938 0.30428 0.21841 0.30219 C 0.22743 0.29826 0.23681 0.29503 0.24532 0.28948 C 0.24844 0.2726 0.2566 0.27838 0.27066 0.27676 C 0.27639 0.27445 0.28264 0.27537 0.2882 0.2726 C 0.29202 0.27075 0.29427 0.26497 0.29775 0.26196 C 0.30191 0.25387 0.3007 0.25757 0.30243 0.24717 C 0.30295 0.2437 0.30209 0.2393 0.304 0.23676 C 0.3073 0.23237 0.32014 0.23029 0.32466 0.22821 C 0.32865 0.22312 0.3323 0.22219 0.33733 0.21965 C 0.33837 0.21826 0.33924 0.21641 0.34063 0.21549 C 0.34202 0.21433 0.3441 0.2148 0.34532 0.21341 C 0.34792 0.21063 0.34931 0.20601 0.35174 0.20277 C 0.35122 0.19214 0.35018 0.18173 0.35018 0.1711 C 0.35018 0.16902 0.35174 0.16693 0.35174 0.16485 C 0.35174 0.15699 0.35105 0.14913 0.35018 0.1415 C 0.34914 0.13179 0.34601 0.12115 0.34375 0.11191 C 0.34271 0.10774 0.33733 0.10913 0.3342 0.10774 C 0.32952 0.10566 0.32466 0.10335 0.31997 0.10127 C 0.31684 0.09988 0.31355 0.0985 0.31042 0.09711 C 0.30886 0.09641 0.30573 0.09503 0.30573 0.09526 C 0.30261 0.0689 0.30764 0.0874 0.29931 0.07607 C 0.29792 0.07422 0.29775 0.07098 0.29618 0.06959 C 0.29341 0.06728 0.28976 0.06682 0.28664 0.06543 C 0.28507 0.06474 0.28177 0.06335 0.28177 0.06358 C 0.26945 0.06659 0.27014 0.06196 0.25955 0.05688 C 0.25591 0.04948 0.2533 0.04508 0.24688 0.04208 C 0.2349 0.02613 0.21893 0.02497 0.20243 0.02312 C 0.19566 0.02011 0.18855 0.01688 0.1816 0.0148 C 0.17691 0.01341 0.16754 0.0104 0.16754 0.01063 C 0.15226 0.01549 0.13664 0.01572 0.12153 0.01248 C 0.11372 0.00555 0.10938 0.00578 0.09931 0.00416 C 0.079 0.00717 0.05886 0.00439 0.03889 1.90751E-6 C 0.0283 0.00231 0.01945 0.00069 0.00868 -0.00231 C 0.00174 0.00115 -0.00173 -0.00324 -0.00868 -0.00439 C -0.01545 -0.00555 -0.02239 -0.00578 -0.02934 -0.00648 C -0.03576 -0.00439 -0.03889 -0.00162 -0.04514 -0.00439 C -0.0625 -0.00116 -0.08003 -0.00023 -0.09757 0.00208 C -0.10173 0.00393 -0.10607 0.00416 -0.11024 0.00624 C -0.11666 0.00948 -0.12083 0.01803 -0.1276 0.02104 C -0.13333 0.02358 -0.15677 0.02497 -0.15781 0.0252 C -0.16684 0.02636 -0.18489 0.02959 -0.18489 0.02982 C -0.19218 0.02589 -0.19652 0.03075 -0.20382 0.03167 C -0.21284 0.03283 -0.22187 0.03306 -0.2309 0.03376 C -0.23125 0.03376 -0.24496 0.03491 -0.24826 0.03792 C -0.25017 0.03954 -0.25104 0.043 -0.25312 0.04439 C -0.25694 0.04693 -0.26163 0.0467 -0.2658 0.04855 C -0.26736 0.04994 -0.26875 0.05179 -0.27048 0.05271 C -0.27361 0.05456 -0.28003 0.05688 -0.28003 0.05711 C -0.2901 0.07121 -0.30243 0.07167 -0.3118 0.08878 C -0.31232 0.09225 -0.31198 0.09618 -0.31336 0.09919 C -0.31441 0.1015 -0.31718 0.10127 -0.31823 0.10358 C -0.31996 0.10728 -0.32031 0.11191 -0.32135 0.11607 C -0.32257 0.12092 -0.32934 0.1267 -0.32934 0.12693 C -0.33038 0.13087 -0.33142 0.13526 -0.33246 0.13942 C -0.33368 0.14428 -0.34201 0.14797 -0.34201 0.14821 C -0.34253 0.15006 -0.34288 0.15237 -0.34357 0.15422 C -0.34444 0.15653 -0.346 0.15815 -0.3467 0.16046 C -0.34809 0.16462 -0.34982 0.17318 -0.34982 0.17341 C -0.3493 0.18451 -0.35 0.19607 -0.34826 0.20717 C -0.34687 0.21526 -0.3309 0.21549 -0.3309 0.21572 C -0.32395 0.2215 -0.31649 0.22266 -0.30868 0.22613 C -0.30399 0.23491 -0.29861 0.23977 -0.29114 0.243 C -0.27604 0.25641 -0.24861 0.25942 -0.2309 0.26404 C -0.22361 0.27376 -0.23402 0.27191 -0.22604 0.28115 C -0.21371 0.29526 -0.19687 0.29549 -0.18159 0.29803 C -0.1717 0.30243 -0.16128 0.30404 -0.15156 0.30844 C -0.14843 0.30982 -0.14514 0.31144 -0.14201 0.31283 C -0.13784 0.31468 -0.12934 0.31699 -0.12934 0.31722 C -0.12187 0.3163 -0.11458 0.31491 -0.10711 0.31491 C -0.10486 0.31491 -0.10295 0.31699 -0.10069 0.31699 C -0.09218 0.31699 -0.08385 0.31376 -0.07534 0.31283 C -0.06041 0.31561 -0.04843 0.32508 -0.03402 0.32971 C -0.02274 0.33965 0.00504 0.3415 0.01684 0.34243 C 0.03681 0.34104 0.05452 0.33803 0.07379 0.33179 C 0.08889 0.33688 0.10938 0.32925 0.12466 0.32763 C 0.13438 0.32439 0.14358 0.32115 0.15313 0.31699 C 0.15799 0.31491 0.16111 0.30728 0.16598 0.30636 C 0.17605 0.30451 0.18611 0.30497 0.19601 0.30428 C 0.20764 0.29919 0.2191 0.29641 0.23108 0.29364 C 0.23855 0.29179 0.2448 0.28532 0.25174 0.28324 C 0.25695 0.28185 0.26233 0.28185 0.26754 0.28115 C 0.27726 0.27653 0.28785 0.27468 0.29775 0.27052 C 0.30573 0.26335 0.30903 0.25364 0.31841 0.24925 C 0.32118 0.2437 0.32205 0.24115 0.32622 0.23676 C 0.32917 0.23352 0.33577 0.22821 0.33577 0.22844 C 0.33802 0.21896 0.34028 0.2178 0.34688 0.21341 C 0.34983 0.18959 0.35105 0.16763 0.34844 0.14358 C 0.34636 0.12416 0.34636 0.13711 0.34219 0.12462 C 0.33941 0.11584 0.33889 0.10566 0.33577 0.09711 C 0.3316 0.08555 0.32396 0.08324 0.31511 0.08023 C 0.31094 0.07884 0.30243 0.07607 0.30243 0.0763 C 0.29723 0.0689 0.2875 0.06774 0.28021 0.06543 C 0.27396 0.06613 0.26754 0.06751 0.26129 0.06751 C 0.25764 0.06751 0.24775 0.0615 0.24532 0.06127 C 0.24011 0.06058 0.23473 0.05988 0.22952 0.05919 C 0.22639 0.0578 0.22084 0.05919 0.21997 0.0548 C 0.21771 0.04231 0.21632 0.043 0.2073 0.04 C 0.19723 0.03144 0.18247 0.02774 0.17049 0.0252 C 0.16754 0.02381 0.16441 0.02243 0.16111 0.02104 C 0.15955 0.02034 0.15799 0.01965 0.15643 0.01896 C 0.15469 0.01826 0.15157 0.01688 0.15157 0.01711 C 0.14393 0.00994 0.13664 0.00439 0.12795 0.00208 C 0.12622 0.00069 0.125 -0.00185 0.12309 -0.00231 C 0.12153 -0.00278 0.1198 -0.00046 0.11823 1.90751E-6 C 0.10903 0.00324 0.10018 0.00647 0.09132 0.0104 C 0.08282 0.0141 0.07327 0.01179 0.06441 0.01248 C 0.04966 0.0148 0.04566 0.01248 0.03108 0.0104 C 0.01268 -0.00509 -0.02361 0.00647 -0.04514 0.0104 C -0.05833 0.01641 -0.07118 0.01595 -0.08489 0.01896 C -0.09635 0.0215 -0.10729 0.02451 -0.11823 0.02959 C -0.13125 0.03561 -0.14566 0.03283 -0.15937 0.03376 C -0.17777 0.03722 -0.19566 0.03861 -0.21336 0.04647 C -0.21441 0.04855 -0.21493 0.05133 -0.21649 0.05271 C -0.21927 0.05503 -0.22604 0.05688 -0.22604 0.05711 C -0.23455 0.06821 -0.25034 0.06451 -0.26093 0.06543 C -0.26892 0.06797 -0.27552 0.0726 -0.28316 0.07607 C -0.28958 0.08416 -0.28298 0.07699 -0.29114 0.08231 C -0.29618 0.08555 -0.29878 0.09179 -0.30382 0.09503 C -0.30937 0.09873 -0.31458 0.10104 -0.31979 0.10566 C -0.32413 0.11422 -0.3309 0.12046 -0.33715 0.1267 C -0.33941 0.13618 -0.3427 0.14474 -0.34514 0.15422 C -0.34461 0.16693 -0.34444 0.17965 -0.34357 0.19237 C -0.34201 0.21618 -0.34479 0.23237 -0.3276 0.24092 C -0.32395 0.24277 -0.32014 0.24347 -0.31649 0.24508 C -0.30885 0.25202 -0.3033 0.24717 -0.29427 0.24508 C -0.28264 0.24717 -0.27274 0.24532 -0.26093 0.24717 C -0.25937 0.24786 -0.25764 0.24809 -0.25625 0.24925 C -0.25503 0.2504 -0.25451 0.25295 -0.25312 0.25364 C -0.2401 0.26034 -0.20955 0.25942 -0.20225 0.25988 C -0.19618 0.2726 -0.20034 0.27653 -0.18802 0.28115 C -0.17795 0.28971 -0.17343 0.28786 -0.15937 0.28948 C -0.14566 0.29549 -0.16909 0.28578 -0.14357 0.29364 C -0.14027 0.29456 -0.13715 0.29665 -0.13402 0.29803 C -0.13246 0.29873 -0.12934 0.30011 -0.12934 0.30034 C -0.12691 0.30312 -0.12378 0.3052 -0.12135 0.30844 C -0.11423 0.31815 -0.12274 0.31306 -0.11336 0.31699 C -0.09461 0.31584 -0.07882 0.31537 -0.06093 0.31075 C -0.04184 0.31422 -0.02309 0.31075 -0.00382 0.31283 C 0.00261 0.31491 0.00712 0.31907 0.01355 0.32115 C 0.01875 0.32832 0.02327 0.32809 0.03108 0.32971 C 0.05295 0.32555 0.07379 0.32277 0.09618 0.32115 C 0.12865 0.31584 0.16164 0.31815 0.19445 0.31283 C 0.20643 0.31098 0.20799 0.31144 0.21841 0.30844 C 0.22257 0.30728 0.22691 0.30566 0.23108 0.30428 C 0.23316 0.30358 0.23733 0.30219 0.23733 0.30243 C 0.2441 0.29364 0.24618 0.29341 0.25643 0.29156 C 0.25799 0.29017 0.25973 0.28902 0.26129 0.2874 C 0.26302 0.28555 0.26424 0.28277 0.26598 0.28115 C 0.27275 0.27491 0.28351 0.27399 0.29132 0.2726 C 0.29827 0.26959 0.30486 0.26797 0.31198 0.26636 C 0.31684 0.26404 0.31823 0.26451 0.32153 0.2578 C 0.32726 0.24647 0.32032 0.23954 0.33108 0.23029 C 0.33455 0.21665 0.32969 0.23006 0.33733 0.22196 C 0.33889 0.22034 0.33959 0.21757 0.34063 0.21549 C 0.34115 0.21341 0.34132 0.2111 0.34219 0.20925 C 0.34289 0.2074 0.34462 0.2067 0.34532 0.20485 C 0.34896 0.19491 0.35035 0.18173 0.35174 0.1711 C 0.35035 0.13595 0.35643 0.13456 0.34063 0.12046 C 0.3382 0.11052 0.33351 0.10682 0.32622 0.10358 C 0.3198 0.09456 0.31719 0.0948 0.3073 0.09295 C 0.30417 0.09156 0.30052 0.09133 0.29775 0.08878 C 0.29462 0.08601 0.2882 0.08023 0.2882 0.08046 C 0.28768 0.07815 0.28664 0.07607 0.28664 0.07399 C 0.28664 0.07121 0.2908 0.06404 0.28664 0.06127 C 0.2823 0.0585 0.25973 0.05549 0.25486 0.0548 C 0.24914 0.05225 0.23733 0.04855 0.23733 0.04878 C 0.22795 0.04023 0.23507 0.04508 0.21684 0.04208 C 0.20938 0.04092 0.19445 0.03792 0.19445 0.03815 C 0.18611 0.03445 0.18316 0.03607 0.17691 0.02728 C 0.17448 0.01688 0.17049 0.01688 0.16285 0.0148 C 0.15035 0.0037 0.13959 0.00046 0.12466 -0.00231 C 0.10504 -0.0111 0.06285 -0.00856 0.06285 -0.00833 C 0.05573 0.00462 0.04236 0.00624 0.03108 0.00832 C 0.01997 0.0037 0.00868 0.00254 -0.00225 0.00624 C -0.01614 0.00023 0.00712 0.00971 -0.02291 0.00208 C -0.02621 0.00115 -0.03246 -0.00231 -0.03246 -0.00208 C -0.03871 0.00069 -0.03871 -0.0007 -0.03246 0.00208 Z " pathEditMode="relative" rAng="0" ptsTypes="fffffffffffffffffffffffffffffffffffffffffffffffffffffffffffffffffffffffffffffffffffffffffffffffffffffffffffffffffffffffffffffffffffffffffffffffffffffffffffffffffffffffffffffffffffffffffffffffffffffffffffffffffffffffffffffffffff">
                                      <p:cBhvr>
                                        <p:cTn id="6" dur="5000" fill="hold"/>
                                        <p:tgtEl>
                                          <p:spTgt spid="22533"/>
                                        </p:tgtEl>
                                        <p:attrNameLst>
                                          <p:attrName>ppt_x</p:attrName>
                                          <p:attrName>ppt_y</p:attrName>
                                        </p:attrNameLst>
                                      </p:cBhvr>
                                      <p:rCtr x="3559" y="16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0"/>
            <a:ext cx="8686800" cy="838200"/>
          </a:xfrm>
        </p:spPr>
        <p:txBody>
          <a:bodyPr/>
          <a:lstStyle/>
          <a:p>
            <a:pPr eaLnBrk="1" hangingPunct="1">
              <a:defRPr/>
            </a:pPr>
            <a:r>
              <a:rPr lang="en-US" dirty="0" smtClean="0"/>
              <a:t>There are 2 types of currents:</a:t>
            </a:r>
          </a:p>
        </p:txBody>
      </p:sp>
      <p:sp>
        <p:nvSpPr>
          <p:cNvPr id="23555" name="Rectangle 3"/>
          <p:cNvSpPr>
            <a:spLocks noGrp="1" noChangeArrowheads="1"/>
          </p:cNvSpPr>
          <p:nvPr>
            <p:ph type="body" idx="1"/>
          </p:nvPr>
        </p:nvSpPr>
        <p:spPr>
          <a:xfrm>
            <a:off x="304800" y="990600"/>
            <a:ext cx="8686800" cy="4572000"/>
          </a:xfrm>
        </p:spPr>
        <p:txBody>
          <a:bodyPr/>
          <a:lstStyle/>
          <a:p>
            <a:pPr marL="0" indent="0" eaLnBrk="1" hangingPunct="1">
              <a:buNone/>
              <a:defRPr/>
            </a:pPr>
            <a:r>
              <a:rPr lang="en-US" sz="4000" dirty="0" smtClean="0">
                <a:solidFill>
                  <a:srgbClr val="FFFF00"/>
                </a:solidFill>
                <a:effectLst>
                  <a:outerShdw blurRad="38100" dist="38100" dir="2700000" algn="tl">
                    <a:srgbClr val="FFFFFF"/>
                  </a:outerShdw>
                </a:effectLst>
              </a:rPr>
              <a:t>2. Alternating Current (AC)</a:t>
            </a:r>
            <a:r>
              <a:rPr lang="en-US" sz="4000" dirty="0" smtClean="0">
                <a:solidFill>
                  <a:srgbClr val="FFFF00"/>
                </a:solidFill>
              </a:rPr>
              <a:t> – electrons flow in </a:t>
            </a:r>
            <a:r>
              <a:rPr lang="en-US" sz="4000" dirty="0" smtClean="0">
                <a:solidFill>
                  <a:srgbClr val="FFFF00"/>
                </a:solidFill>
                <a:effectLst>
                  <a:outerShdw blurRad="38100" dist="38100" dir="2700000" algn="tl">
                    <a:srgbClr val="FFFFFF"/>
                  </a:outerShdw>
                </a:effectLst>
              </a:rPr>
              <a:t>different</a:t>
            </a:r>
            <a:r>
              <a:rPr lang="en-US" sz="4000" dirty="0" smtClean="0">
                <a:solidFill>
                  <a:srgbClr val="FFFF00"/>
                </a:solidFill>
              </a:rPr>
              <a:t> directions in a wire</a:t>
            </a:r>
          </a:p>
          <a:p>
            <a:pPr eaLnBrk="1" hangingPunct="1">
              <a:defRPr/>
            </a:pPr>
            <a:r>
              <a:rPr lang="en-US" sz="4000" dirty="0" smtClean="0">
                <a:solidFill>
                  <a:srgbClr val="FFFF00"/>
                </a:solidFill>
              </a:rPr>
              <a:t>EX: Power from your wall receptacle</a:t>
            </a:r>
          </a:p>
          <a:p>
            <a:pPr eaLnBrk="1" hangingPunct="1">
              <a:defRPr/>
            </a:pPr>
            <a:r>
              <a:rPr lang="en-US" sz="4000" dirty="0" smtClean="0">
                <a:solidFill>
                  <a:srgbClr val="FFFF00"/>
                </a:solidFill>
              </a:rPr>
              <a:t>Inventor: Nikola Tesla</a:t>
            </a:r>
          </a:p>
        </p:txBody>
      </p:sp>
      <p:sp>
        <p:nvSpPr>
          <p:cNvPr id="20484" name="Oval 4"/>
          <p:cNvSpPr>
            <a:spLocks noChangeArrowheads="1"/>
          </p:cNvSpPr>
          <p:nvPr/>
        </p:nvSpPr>
        <p:spPr bwMode="auto">
          <a:xfrm>
            <a:off x="1066800" y="4419600"/>
            <a:ext cx="7391400" cy="2286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5000"/>
              <a:buFont typeface="Wingdings" pitchFamily="2" charset="2"/>
              <a:buChar char="l"/>
              <a:defRPr sz="3200">
                <a:solidFill>
                  <a:schemeClr val="tx1"/>
                </a:solidFill>
                <a:latin typeface="Arial" pitchFamily="34"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pitchFamily="34"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pitchFamily="34"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pitchFamily="34"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9pPr>
          </a:lstStyle>
          <a:p>
            <a:pPr>
              <a:spcBef>
                <a:spcPct val="0"/>
              </a:spcBef>
              <a:buClrTx/>
              <a:buSzTx/>
              <a:buFontTx/>
              <a:buNone/>
            </a:pPr>
            <a:endParaRPr lang="en-US" altLang="en-US" sz="1800"/>
          </a:p>
        </p:txBody>
      </p:sp>
      <p:sp>
        <p:nvSpPr>
          <p:cNvPr id="23557" name="AutoShape 5"/>
          <p:cNvSpPr>
            <a:spLocks noChangeArrowheads="1"/>
          </p:cNvSpPr>
          <p:nvPr/>
        </p:nvSpPr>
        <p:spPr bwMode="auto">
          <a:xfrm>
            <a:off x="4076700" y="4876800"/>
            <a:ext cx="1371600" cy="1371600"/>
          </a:xfrm>
          <a:prstGeom prst="star4">
            <a:avLst>
              <a:gd name="adj" fmla="val 1250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75000"/>
              <a:buFont typeface="Wingdings" pitchFamily="2" charset="2"/>
              <a:buChar char="l"/>
              <a:defRPr sz="3200">
                <a:solidFill>
                  <a:schemeClr val="tx1"/>
                </a:solidFill>
                <a:latin typeface="Arial" pitchFamily="34"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pitchFamily="34"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pitchFamily="34"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pitchFamily="34"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4071094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autoRev="1" fill="hold" grpId="0" nodeType="clickEffect">
                                  <p:stCondLst>
                                    <p:cond delay="0"/>
                                  </p:stCondLst>
                                  <p:childTnLst>
                                    <p:animMotion origin="layout" path="M -0.03073 1.7341E-7 C -0.04739 0.00486 -0.02656 1.7341E-7 -0.04895 1.7341E-7 C -0.05104 1.7341E-7 -0.0526 0.00162 -0.05468 0.00208 C -0.06423 0.00439 -0.07482 0.00509 -0.0842 0.00624 C -0.09427 0.00231 -0.11979 0.00925 -0.13055 0.0104 C -0.13819 0.01272 -0.14288 0.01572 -0.15052 0.01272 C -0.16284 0.01734 -0.17639 0.01896 -0.18975 0.02104 C -0.19305 0.02243 -0.19687 0.02381 -0.20052 0.0252 C -0.20208 0.0259 -0.20277 0.02844 -0.20416 0.0296 C -0.20573 0.03075 -0.20798 0.03098 -0.20972 0.03168 C -0.21875 0.0296 -0.22343 0.03191 -0.23177 0.0296 C -0.25052 0.03653 -0.23923 0.03353 -0.26701 0.03584 C -0.27048 0.04763 -0.26441 0.05688 -0.27621 0.06127 C -0.28541 0.05873 -0.28767 0.06173 -0.29652 0.06335 C -0.31041 0.0659 -0.32413 0.06659 -0.33732 0.07191 C -0.33784 0.07676 -0.33819 0.08185 -0.33923 0.08671 C -0.33958 0.08879 -0.33941 0.09179 -0.34114 0.09295 C -0.34705 0.09688 -0.35451 0.09665 -0.36111 0.09919 C -0.36875 0.1052 -0.36632 0.10821 -0.37395 0.11399 C -0.37482 0.11607 -0.375 0.11861 -0.37604 0.12046 C -0.37864 0.12439 -0.38524 0.1311 -0.38524 0.13133 C -0.39045 0.14821 -0.38854 0.13919 -0.39097 0.15838 C -0.39027 0.16994 -0.3927 0.19191 -0.38333 0.20277 C -0.37482 0.21295 -0.3809 0.20185 -0.37395 0.21133 C -0.36788 0.22012 -0.37378 0.21618 -0.3651 0.21988 C -0.3618 0.22335 -0.35347 0.2326 -0.35017 0.23468 C -0.34479 0.23838 -0.33194 0.23977 -0.32621 0.24092 C -0.31562 0.25318 -0.32118 0.24994 -0.31145 0.25364 C -0.31041 0.25503 -0.30868 0.25618 -0.30746 0.2578 C -0.30625 0.25988 -0.30573 0.26243 -0.30399 0.26428 C -0.29791 0.27144 -0.27621 0.2763 -0.26701 0.27907 C -0.25659 0.27584 -0.24687 0.27977 -0.23559 0.28116 C -0.22569 0.28393 -0.22465 0.28855 -0.21701 0.29387 C -0.20711 0.30081 -0.19757 0.30266 -0.18576 0.30428 C -0.17951 0.30659 -0.17343 0.30844 -0.16718 0.31075 C -0.14531 0.3274 -0.11527 0.31491 -0.08958 0.31907 C -0.07586 0.32439 -0.06076 0.32671 -0.04722 0.32116 C -0.03264 0.32717 -0.05086 0.32116 -0.03611 0.32116 C -0.03211 0.32116 -0.02864 0.32416 -0.02482 0.32555 C -0.02309 0.32486 -0.02135 0.32324 -0.01944 0.32347 C -0.01562 0.32393 -0.00833 0.32763 -0.00833 0.32786 C 0.01372 0.32116 -0.01371 0.32763 0.00452 0.32763 C 0.00903 0.32763 0.0132 0.32624 0.01736 0.32555 C 0.03698 0.33295 0.00868 0.32347 0.02848 0.32555 C 0.04115 0.32694 0.05452 0.33364 0.06736 0.33595 C 0.07535 0.33942 0.0757 0.3348 0.08403 0.33827 C 0.0967 0.33434 0.10955 0.33364 0.12275 0.33179 C 0.13559 0.32994 0.14861 0.32578 0.16164 0.32347 C 0.17379 0.31838 0.18716 0.31838 0.20035 0.31699 C 0.21181 0.30821 0.21771 0.31006 0.23351 0.30867 C 0.24375 0.30451 0.25087 0.3022 0.26146 0.30012 C 0.27188 0.29618 0.28282 0.29295 0.29271 0.2874 C 0.29636 0.27052 0.30573 0.2763 0.32223 0.27468 C 0.32882 0.27237 0.33611 0.27329 0.34271 0.27052 C 0.34705 0.26867 0.34966 0.26289 0.35382 0.25988 C 0.35868 0.25179 0.35712 0.25549 0.3592 0.24509 C 0.35973 0.24162 0.35886 0.23723 0.36111 0.23468 C 0.36476 0.23029 0.37986 0.22821 0.38507 0.22613 C 0.38976 0.22104 0.3941 0.22012 0.39983 0.21757 C 0.40105 0.21618 0.40209 0.21434 0.40365 0.21341 C 0.40521 0.21225 0.40764 0.21272 0.40903 0.21133 C 0.41216 0.20855 0.41372 0.20393 0.4165 0.20069 C 0.41598 0.19006 0.41476 0.17965 0.41476 0.16902 C 0.41476 0.16694 0.4165 0.16486 0.4165 0.16277 C 0.4165 0.15491 0.4158 0.14705 0.41476 0.13942 C 0.41355 0.12971 0.4099 0.11907 0.4073 0.10983 C 0.40608 0.10566 0.39983 0.10705 0.39618 0.10566 C 0.39063 0.10358 0.38507 0.10127 0.37969 0.09919 C 0.37605 0.0978 0.37205 0.09642 0.36858 0.09503 C 0.36667 0.09434 0.3632 0.09295 0.3632 0.09318 C 0.35938 0.06682 0.36528 0.08532 0.35556 0.07399 C 0.354 0.07214 0.35382 0.0689 0.35191 0.06751 C 0.34879 0.0652 0.34445 0.06474 0.3408 0.06335 C 0.33889 0.06266 0.33525 0.06127 0.33525 0.0615 C 0.32084 0.06451 0.32153 0.05988 0.30938 0.0548 C 0.30504 0.0474 0.30209 0.04301 0.29462 0.04 C 0.28056 0.02405 0.26198 0.02289 0.24289 0.02104 C 0.23507 0.01803 0.22657 0.0148 0.21858 0.01272 C 0.21302 0.01133 0.20226 0.00832 0.20226 0.00855 C 0.18438 0.01341 0.16632 0.01364 0.14861 0.0104 C 0.13959 0.00347 0.13455 0.0037 0.12275 0.00208 C 0.09914 0.00509 0.0757 0.00231 0.05261 -0.00208 C 0.04011 0.00023 0.02986 -0.00139 0.01736 -0.00439 C 0.0092 -0.00093 0.00521 -0.00532 -0.00295 -0.00647 C -0.01076 -0.00763 -0.01892 -0.00786 -0.02691 -0.00856 C -0.03437 -0.00647 -0.03819 -0.0037 -0.04531 -0.00647 C -0.06545 -0.00324 -0.08593 -0.00231 -0.10642 1.7341E-7 C -0.11128 0.00185 -0.11632 0.00208 -0.12118 0.00416 C -0.12864 0.0074 -0.1335 0.01595 -0.14132 0.01896 C -0.14791 0.0215 -0.17534 0.02289 -0.17639 0.02312 C -0.18715 0.02428 -0.20798 0.02751 -0.20798 0.02775 C -0.21649 0.02381 -0.22152 0.02867 -0.23003 0.0296 C -0.24045 0.03075 -0.25121 0.03098 -0.26163 0.03168 C -0.26198 0.03168 -0.27795 0.03283 -0.28177 0.03584 C -0.28385 0.03746 -0.28507 0.04092 -0.2875 0.04231 C -0.29184 0.04486 -0.29722 0.04462 -0.30208 0.04647 C -0.30399 0.04786 -0.30573 0.04971 -0.30746 0.05064 C -0.31128 0.05249 -0.31875 0.0548 -0.31875 0.05503 C -0.33038 0.06913 -0.34479 0.0696 -0.35573 0.08671 C -0.35625 0.09017 -0.3559 0.0941 -0.35764 0.09711 C -0.35868 0.09942 -0.36198 0.09919 -0.36319 0.1015 C -0.36527 0.1052 -0.36562 0.10983 -0.36684 0.11399 C -0.36823 0.11884 -0.37604 0.12462 -0.37604 0.12486 C -0.37743 0.12879 -0.37847 0.13318 -0.37986 0.13734 C -0.38107 0.1422 -0.39097 0.1459 -0.39097 0.14613 C -0.39149 0.14798 -0.39184 0.15029 -0.3927 0.15214 C -0.39375 0.15445 -0.39566 0.15607 -0.39635 0.15838 C -0.39809 0.16254 -0.39982 0.1711 -0.39982 0.17133 C -0.3993 0.18243 -0.4 0.19399 -0.39826 0.20509 C -0.39652 0.21318 -0.37795 0.21341 -0.37795 0.21364 C -0.36996 0.21942 -0.36111 0.22058 -0.35208 0.22405 C -0.3467 0.23283 -0.34027 0.23769 -0.33177 0.24092 C -0.31406 0.25434 -0.28229 0.25734 -0.26163 0.26197 C -0.25295 0.27168 -0.26527 0.26983 -0.2559 0.27907 C -0.24166 0.29318 -0.22187 0.29341 -0.20416 0.29595 C -0.1927 0.30035 -0.18055 0.30197 -0.16927 0.30636 C -0.16545 0.30775 -0.1618 0.30936 -0.15798 0.31075 C -0.15312 0.3126 -0.1434 0.31491 -0.1434 0.31514 C -0.13455 0.31422 -0.12621 0.31283 -0.11736 0.31283 C -0.11475 0.31283 -0.11267 0.31491 -0.11007 0.31491 C -0.10017 0.31491 -0.09045 0.31168 -0.08055 0.31075 C -0.06302 0.31353 -0.04913 0.32301 -0.03229 0.32763 C -0.01927 0.33757 0.01302 0.33942 0.02691 0.34035 C 0.05018 0.33896 0.07066 0.33595 0.09323 0.32971 C 0.11059 0.3348 0.13455 0.32717 0.15243 0.32555 C 0.16355 0.32231 0.17431 0.31907 0.18542 0.31491 C 0.19115 0.31283 0.1948 0.3052 0.20035 0.30428 C 0.21216 0.30243 0.22379 0.30289 0.23542 0.3022 C 0.24879 0.29711 0.26216 0.29434 0.27622 0.29156 C 0.2849 0.28971 0.29219 0.28324 0.30018 0.28116 C 0.30625 0.27977 0.3125 0.27977 0.31858 0.27907 C 0.33004 0.27445 0.34219 0.2726 0.35382 0.26844 C 0.3632 0.26127 0.36684 0.25156 0.37778 0.24717 C 0.38108 0.24162 0.38212 0.23907 0.38698 0.23468 C 0.39028 0.23144 0.39792 0.22613 0.39792 0.22636 C 0.40052 0.21688 0.4033 0.21572 0.41094 0.21133 C 0.41441 0.18751 0.4158 0.16555 0.41285 0.1415 C 0.41042 0.12208 0.41042 0.13503 0.40556 0.12254 C 0.40226 0.11376 0.40174 0.10358 0.39792 0.09503 C 0.39306 0.08347 0.38438 0.08116 0.37396 0.07815 C 0.3691 0.07676 0.3592 0.07399 0.3592 0.07422 C 0.35313 0.06682 0.34184 0.06566 0.33334 0.06335 C 0.32605 0.06405 0.31858 0.06543 0.31129 0.06543 C 0.30712 0.06543 0.29549 0.05942 0.29271 0.05919 C 0.28664 0.0585 0.28039 0.0578 0.27431 0.05711 C 0.27084 0.05572 0.26424 0.05711 0.2632 0.05272 C 0.26059 0.04023 0.25903 0.04092 0.24844 0.03792 C 0.23664 0.02936 0.21962 0.02566 0.20556 0.02312 C 0.20226 0.02173 0.19861 0.02035 0.1948 0.01896 C 0.19289 0.01827 0.19115 0.01757 0.18924 0.01688 C 0.18716 0.01618 0.18368 0.0148 0.18368 0.01503 C 0.17466 0.00786 0.16632 0.00231 0.15608 1.7341E-7 C 0.154 -0.00139 0.15278 -0.00393 0.15052 -0.00439 C 0.14861 -0.00486 0.14653 -0.00254 0.1448 -0.00208 C 0.13403 0.00116 0.12379 0.00439 0.11337 0.00832 C 0.10365 0.01202 0.09236 0.00971 0.08212 0.0104 C 0.06511 0.01272 0.06042 0.0104 0.04341 0.00832 C 0.02205 -0.00717 -0.02031 0.00439 -0.04531 0.00832 C -0.06059 0.01434 -0.07569 0.01387 -0.09149 0.01688 C -0.10503 0.01942 -0.1177 0.02243 -0.13055 0.02751 C -0.14548 0.03353 -0.16232 0.03075 -0.1783 0.03168 C -0.19982 0.03514 -0.22066 0.03653 -0.24114 0.04439 C -0.24236 0.04647 -0.24288 0.04925 -0.24479 0.05064 C -0.24791 0.05295 -0.2559 0.0548 -0.2559 0.05503 C -0.2658 0.06613 -0.2842 0.06243 -0.29652 0.06335 C -0.3059 0.0659 -0.31354 0.07052 -0.32239 0.07399 C -0.32986 0.08208 -0.32222 0.07491 -0.33177 0.08023 C -0.3375 0.08347 -0.34045 0.08971 -0.34652 0.09295 C -0.35295 0.09665 -0.35885 0.09896 -0.3651 0.10358 C -0.37014 0.11214 -0.37795 0.11838 -0.38524 0.12462 C -0.38784 0.1341 -0.39166 0.14266 -0.39444 0.15214 C -0.39392 0.16486 -0.39375 0.17757 -0.3927 0.19029 C -0.39097 0.2141 -0.39409 0.23029 -0.37395 0.23884 C -0.36996 0.24069 -0.36545 0.24139 -0.36111 0.24301 C -0.35225 0.24994 -0.34583 0.24509 -0.33524 0.24301 C -0.3217 0.24509 -0.31041 0.24324 -0.29652 0.24509 C -0.29461 0.24578 -0.2927 0.24601 -0.29097 0.24717 C -0.28975 0.24832 -0.28906 0.25087 -0.2875 0.25156 C -0.27239 0.25827 -0.2368 0.25734 -0.2283 0.2578 C -0.22118 0.27052 -0.22604 0.27445 -0.21163 0.27907 C -0.2 0.28763 -0.19479 0.28578 -0.1783 0.2874 C -0.16232 0.29341 -0.18975 0.2837 -0.15989 0.29156 C -0.1559 0.29249 -0.15243 0.29457 -0.14878 0.29595 C -0.14705 0.29665 -0.1434 0.29803 -0.1434 0.29827 C -0.14045 0.30104 -0.1368 0.30312 -0.13402 0.30636 C -0.12586 0.31607 -0.13576 0.31098 -0.12465 0.31491 C -0.10295 0.31376 -0.08455 0.31329 -0.06389 0.30867 C -0.04149 0.31214 -0.01961 0.30867 0.00278 0.31075 C 0.01025 0.31283 0.01545 0.31699 0.02292 0.31907 C 0.02917 0.32624 0.03438 0.32601 0.04341 0.32763 C 0.06875 0.32347 0.09323 0.32069 0.11927 0.31907 C 0.15695 0.31376 0.19532 0.31607 0.23351 0.31075 C 0.24757 0.3089 0.24931 0.30936 0.26146 0.30636 C 0.26632 0.3052 0.27136 0.30358 0.27622 0.3022 C 0.27865 0.3015 0.28351 0.30012 0.28351 0.30035 C 0.29132 0.29156 0.29375 0.29133 0.30556 0.28948 C 0.30747 0.28809 0.30955 0.28694 0.31129 0.28532 C 0.31337 0.28347 0.31476 0.28069 0.31684 0.27907 C 0.32466 0.27283 0.33733 0.27191 0.34636 0.27052 C 0.35434 0.26751 0.36198 0.2659 0.37032 0.26428 C 0.37605 0.26197 0.37761 0.26243 0.38143 0.25572 C 0.38802 0.24439 0.38004 0.23746 0.39254 0.22821 C 0.3967 0.21457 0.3908 0.22798 0.39983 0.21988 C 0.40174 0.21827 0.40243 0.21549 0.40365 0.21341 C 0.40434 0.21133 0.40452 0.20902 0.40556 0.20717 C 0.40625 0.20532 0.40834 0.20462 0.40903 0.20277 C 0.41337 0.19283 0.41511 0.17965 0.4165 0.16902 C 0.41511 0.13387 0.42205 0.13249 0.40365 0.11838 C 0.40087 0.10844 0.39532 0.10474 0.38698 0.1015 C 0.37952 0.09249 0.37639 0.09272 0.36476 0.09087 C 0.36129 0.08948 0.35695 0.08925 0.35382 0.08671 C 0.35018 0.08393 0.34271 0.07815 0.34271 0.07838 C 0.34202 0.07607 0.3408 0.07399 0.3408 0.07191 C 0.3408 0.06913 0.34566 0.06197 0.3408 0.05919 C 0.33577 0.05642 0.30955 0.05341 0.304 0.05272 C 0.29723 0.05017 0.28351 0.04647 0.28351 0.04671 C 0.2724 0.03815 0.28091 0.04301 0.25955 0.04 C 0.25087 0.03884 0.23351 0.03584 0.23351 0.03607 C 0.22379 0.03237 0.22032 0.03399 0.21302 0.0252 C 0.21025 0.0148 0.20556 0.0148 0.1967 0.01272 C 0.18212 0.00162 0.16962 -0.00162 0.15243 -0.00439 C 0.12952 -0.01318 0.08021 -0.01064 0.08021 -0.0104 C 0.07205 0.00254 0.05643 0.00416 0.04341 0.00624 C 0.03039 0.00162 0.01736 0.00046 0.00452 0.00416 C -0.01163 -0.00185 0.01545 0.00763 -0.01944 1.7341E-7 C -0.02326 -0.00093 -0.03073 -0.00439 -0.03073 -0.00416 C -0.03802 -0.00139 -0.03802 -0.00277 -0.03073 1.7341E-7 Z " pathEditMode="relative" rAng="0" ptsTypes="fffffffffffffffffffffffffffffffffffffffffffffffffffffffffffffffffffffffffffffffffffffffffffffffffffffffffffffffffffffffffffffffffffffffffffffffffffffffffffffffffffffffffffffffffffffffffffffffffffffffffffffffffffffffffffffffffff">
                                      <p:cBhvr>
                                        <p:cTn id="6" dur="5000" fill="hold"/>
                                        <p:tgtEl>
                                          <p:spTgt spid="23557"/>
                                        </p:tgtEl>
                                        <p:attrNameLst>
                                          <p:attrName>ppt_x</p:attrName>
                                          <p:attrName>ppt_y</p:attrName>
                                        </p:attrNameLst>
                                      </p:cBhvr>
                                      <p:rCtr x="4167" y="16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rgbClr val="FFFF00"/>
                </a:solidFill>
                <a:hlinkClick r:id="rId2"/>
              </a:rPr>
              <a:t>Tesla and Edison – 9:00</a:t>
            </a:r>
          </a:p>
          <a:p>
            <a:pPr marL="0" indent="0">
              <a:buNone/>
            </a:pPr>
            <a:endParaRPr lang="en-US" b="1" dirty="0" smtClean="0">
              <a:solidFill>
                <a:srgbClr val="FFFF00"/>
              </a:solidFill>
              <a:hlinkClick r:id="rId2"/>
            </a:endParaRPr>
          </a:p>
          <a:p>
            <a:r>
              <a:rPr lang="en-US" b="1" dirty="0" smtClean="0">
                <a:solidFill>
                  <a:srgbClr val="FFFF00"/>
                </a:solidFill>
                <a:hlinkClick r:id="rId2"/>
              </a:rPr>
              <a:t>DC vs AC Power</a:t>
            </a:r>
            <a:endParaRPr lang="en-US" b="1" dirty="0" smtClean="0">
              <a:solidFill>
                <a:srgbClr val="FFFF00"/>
              </a:solidFill>
            </a:endParaRPr>
          </a:p>
          <a:p>
            <a:endParaRPr lang="en-US" b="1" dirty="0" smtClean="0">
              <a:solidFill>
                <a:srgbClr val="FFFF00"/>
              </a:solidFill>
            </a:endParaRPr>
          </a:p>
          <a:p>
            <a:pPr lvl="1"/>
            <a:r>
              <a:rPr lang="en-US" b="1" dirty="0" smtClean="0">
                <a:solidFill>
                  <a:srgbClr val="FFFF00"/>
                </a:solidFill>
                <a:hlinkClick r:id="rId3"/>
              </a:rPr>
              <a:t>Battle between Edison and Tesla for standard system of power in America</a:t>
            </a:r>
            <a:r>
              <a:rPr lang="en-US" b="1" dirty="0" smtClean="0">
                <a:solidFill>
                  <a:srgbClr val="FFFF00"/>
                </a:solidFill>
              </a:rPr>
              <a:t>.</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a:xfrm>
            <a:off x="533400" y="152400"/>
            <a:ext cx="8610600" cy="549275"/>
          </a:xfrm>
        </p:spPr>
        <p:txBody>
          <a:bodyPr/>
          <a:lstStyle/>
          <a:p>
            <a:pPr algn="l"/>
            <a:r>
              <a:rPr lang="en-US" dirty="0" smtClean="0"/>
              <a:t>Resistance</a:t>
            </a:r>
            <a:endParaRPr lang="en-US" dirty="0"/>
          </a:p>
        </p:txBody>
      </p:sp>
      <p:sp>
        <p:nvSpPr>
          <p:cNvPr id="792579" name="Rectangle 3"/>
          <p:cNvSpPr>
            <a:spLocks noGrp="1" noChangeArrowheads="1"/>
          </p:cNvSpPr>
          <p:nvPr>
            <p:ph type="body" idx="1"/>
          </p:nvPr>
        </p:nvSpPr>
        <p:spPr>
          <a:xfrm>
            <a:off x="381000" y="1219200"/>
            <a:ext cx="8534400" cy="2895600"/>
          </a:xfrm>
        </p:spPr>
        <p:txBody>
          <a:bodyPr/>
          <a:lstStyle/>
          <a:p>
            <a:r>
              <a:rPr lang="en-US" sz="2800" b="1" dirty="0" smtClean="0">
                <a:solidFill>
                  <a:srgbClr val="FFFF00"/>
                </a:solidFill>
              </a:rPr>
              <a:t>the resistance to the flow of electrical current</a:t>
            </a:r>
            <a:endParaRPr lang="en-US" sz="2000" b="1" dirty="0">
              <a:solidFill>
                <a:srgbClr val="FFFF00"/>
              </a:solidFill>
            </a:endParaRPr>
          </a:p>
          <a:p>
            <a:pPr lvl="1"/>
            <a:r>
              <a:rPr lang="en-US" sz="2400" b="1" dirty="0" smtClean="0">
                <a:solidFill>
                  <a:srgbClr val="FFFF00"/>
                </a:solidFill>
              </a:rPr>
              <a:t>measured in ohms</a:t>
            </a:r>
          </a:p>
          <a:p>
            <a:r>
              <a:rPr lang="en-US" sz="2800" b="1" dirty="0" smtClean="0">
                <a:solidFill>
                  <a:srgbClr val="FFFF00"/>
                </a:solidFill>
              </a:rPr>
              <a:t>the resistance of electricity creates heat</a:t>
            </a:r>
          </a:p>
        </p:txBody>
      </p:sp>
      <p:pic>
        <p:nvPicPr>
          <p:cNvPr id="2" name="Picture 2" descr="http://schoolworkhelper.net/wp-content/uploads/2010/08/What-is-Electrical-Resistance.jpg"/>
          <p:cNvPicPr>
            <a:picLocks noChangeAspect="1" noChangeArrowheads="1"/>
          </p:cNvPicPr>
          <p:nvPr/>
        </p:nvPicPr>
        <p:blipFill>
          <a:blip r:embed="rId2" cstate="print"/>
          <a:srcRect/>
          <a:stretch>
            <a:fillRect/>
          </a:stretch>
        </p:blipFill>
        <p:spPr bwMode="auto">
          <a:xfrm>
            <a:off x="457200" y="2971800"/>
            <a:ext cx="4953000" cy="3464108"/>
          </a:xfrm>
          <a:prstGeom prst="rect">
            <a:avLst/>
          </a:prstGeom>
          <a:noFill/>
        </p:spPr>
      </p:pic>
      <p:pic>
        <p:nvPicPr>
          <p:cNvPr id="1028" name="Picture 4" descr="http://www.school-for-champions.com/science/images/dc_circuits-series.gif"/>
          <p:cNvPicPr>
            <a:picLocks noChangeAspect="1" noChangeArrowheads="1"/>
          </p:cNvPicPr>
          <p:nvPr/>
        </p:nvPicPr>
        <p:blipFill>
          <a:blip r:embed="rId3" cstate="print"/>
          <a:srcRect/>
          <a:stretch>
            <a:fillRect/>
          </a:stretch>
        </p:blipFill>
        <p:spPr bwMode="auto">
          <a:xfrm>
            <a:off x="5791200" y="3276600"/>
            <a:ext cx="2895600" cy="2849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2579">
                                            <p:txEl>
                                              <p:pRg st="0" end="0"/>
                                            </p:txEl>
                                          </p:spTgt>
                                        </p:tgtEl>
                                        <p:attrNameLst>
                                          <p:attrName>style.visibility</p:attrName>
                                        </p:attrNameLst>
                                      </p:cBhvr>
                                      <p:to>
                                        <p:strVal val="visible"/>
                                      </p:to>
                                    </p:set>
                                    <p:animEffect transition="in" filter="blinds(horizontal)">
                                      <p:cBhvr>
                                        <p:cTn id="7" dur="500"/>
                                        <p:tgtEl>
                                          <p:spTgt spid="79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92579">
                                            <p:txEl>
                                              <p:pRg st="1" end="1"/>
                                            </p:txEl>
                                          </p:spTgt>
                                        </p:tgtEl>
                                        <p:attrNameLst>
                                          <p:attrName>style.visibility</p:attrName>
                                        </p:attrNameLst>
                                      </p:cBhvr>
                                      <p:to>
                                        <p:strVal val="visible"/>
                                      </p:to>
                                    </p:set>
                                    <p:animEffect transition="in" filter="blinds(horizontal)">
                                      <p:cBhvr>
                                        <p:cTn id="12" dur="500"/>
                                        <p:tgtEl>
                                          <p:spTgt spid="792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92579">
                                            <p:txEl>
                                              <p:pRg st="2" end="2"/>
                                            </p:txEl>
                                          </p:spTgt>
                                        </p:tgtEl>
                                        <p:attrNameLst>
                                          <p:attrName>style.visibility</p:attrName>
                                        </p:attrNameLst>
                                      </p:cBhvr>
                                      <p:to>
                                        <p:strVal val="visible"/>
                                      </p:to>
                                    </p:set>
                                    <p:animEffect transition="in" filter="blinds(horizontal)">
                                      <p:cBhvr>
                                        <p:cTn id="17" dur="500"/>
                                        <p:tgtEl>
                                          <p:spTgt spid="792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blinds(horizontal)">
                                      <p:cBhvr>
                                        <p:cTn id="2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pPr eaLnBrk="1" hangingPunct="1">
              <a:defRPr/>
            </a:pPr>
            <a:r>
              <a:rPr lang="en-US" dirty="0" smtClean="0">
                <a:solidFill>
                  <a:srgbClr val="FFFF00"/>
                </a:solidFill>
                <a:latin typeface="Times-Bold"/>
              </a:rPr>
              <a:t>Electrical Resistance</a:t>
            </a:r>
            <a:endParaRPr lang="en-US" dirty="0">
              <a:solidFill>
                <a:srgbClr val="FFFF00"/>
              </a:solidFill>
            </a:endParaRPr>
          </a:p>
        </p:txBody>
      </p:sp>
      <p:sp>
        <p:nvSpPr>
          <p:cNvPr id="3" name="Content Placeholder 2"/>
          <p:cNvSpPr>
            <a:spLocks noGrp="1"/>
          </p:cNvSpPr>
          <p:nvPr>
            <p:ph idx="1"/>
          </p:nvPr>
        </p:nvSpPr>
        <p:spPr>
          <a:xfrm>
            <a:off x="228600" y="1456531"/>
            <a:ext cx="8686800" cy="4267200"/>
          </a:xfrm>
        </p:spPr>
        <p:txBody>
          <a:bodyPr/>
          <a:lstStyle/>
          <a:p>
            <a:pPr eaLnBrk="1" hangingPunct="1">
              <a:defRPr/>
            </a:pPr>
            <a:r>
              <a:rPr lang="en-US" sz="2000" dirty="0" smtClean="0">
                <a:latin typeface="Times-Roman"/>
              </a:rPr>
              <a:t>the </a:t>
            </a:r>
            <a:r>
              <a:rPr lang="en-US" sz="2000" dirty="0" smtClean="0">
                <a:solidFill>
                  <a:srgbClr val="FFFF00"/>
                </a:solidFill>
                <a:latin typeface="Times-Roman"/>
              </a:rPr>
              <a:t>opposition</a:t>
            </a:r>
            <a:r>
              <a:rPr lang="en-US" sz="2000" dirty="0" smtClean="0">
                <a:latin typeface="Times-Roman"/>
              </a:rPr>
              <a:t> to the flow of electricity – </a:t>
            </a:r>
          </a:p>
          <a:p>
            <a:pPr eaLnBrk="1" hangingPunct="1">
              <a:defRPr/>
            </a:pPr>
            <a:r>
              <a:rPr lang="en-US" sz="2000" dirty="0" smtClean="0">
                <a:latin typeface="Times-Roman"/>
              </a:rPr>
              <a:t>measured in </a:t>
            </a:r>
            <a:r>
              <a:rPr lang="en-US" sz="2000" b="1" dirty="0" smtClean="0">
                <a:solidFill>
                  <a:srgbClr val="FF0000"/>
                </a:solidFill>
                <a:latin typeface="Times-Bold"/>
              </a:rPr>
              <a:t>Ohms</a:t>
            </a:r>
            <a:r>
              <a:rPr lang="en-US" sz="2000" dirty="0" smtClean="0">
                <a:latin typeface="Times-Bold"/>
              </a:rPr>
              <a:t> – symbol is the </a:t>
            </a:r>
            <a:r>
              <a:rPr lang="en-US" sz="2000" dirty="0" smtClean="0">
                <a:solidFill>
                  <a:srgbClr val="FFC000"/>
                </a:solidFill>
                <a:latin typeface="Times-Bold"/>
              </a:rPr>
              <a:t>Greek letter Omega </a:t>
            </a:r>
            <a:r>
              <a:rPr lang="en-US" sz="2000" dirty="0" smtClean="0">
                <a:latin typeface="Times-Bold"/>
              </a:rPr>
              <a:t>-</a:t>
            </a:r>
          </a:p>
          <a:p>
            <a:pPr eaLnBrk="1" hangingPunct="1">
              <a:defRPr/>
            </a:pPr>
            <a:r>
              <a:rPr lang="en-US" sz="2000" dirty="0" smtClean="0">
                <a:latin typeface="Times-Roman"/>
              </a:rPr>
              <a:t>Water flowing thru a pipe depends on more than the angle of the pipe. It also depends on the length of the pipe, diameter of the pipe and if the pipe is clogged or open.</a:t>
            </a:r>
          </a:p>
          <a:p>
            <a:pPr eaLnBrk="1" hangingPunct="1">
              <a:defRPr/>
            </a:pPr>
            <a:r>
              <a:rPr lang="en-US" sz="2000" dirty="0" smtClean="0">
                <a:solidFill>
                  <a:srgbClr val="FFC000"/>
                </a:solidFill>
                <a:latin typeface="Times-Roman"/>
              </a:rPr>
              <a:t>Electricity will take the </a:t>
            </a:r>
            <a:r>
              <a:rPr lang="en-US" sz="2000" dirty="0" smtClean="0">
                <a:solidFill>
                  <a:srgbClr val="FFC000"/>
                </a:solidFill>
                <a:latin typeface="Times-Bold"/>
              </a:rPr>
              <a:t>path of least resistance</a:t>
            </a:r>
          </a:p>
          <a:p>
            <a:pPr eaLnBrk="1" hangingPunct="1">
              <a:defRPr/>
            </a:pPr>
            <a:r>
              <a:rPr lang="en-US" sz="2000" dirty="0" smtClean="0">
                <a:latin typeface="Times-Roman"/>
              </a:rPr>
              <a:t>The </a:t>
            </a:r>
            <a:r>
              <a:rPr lang="en-US" sz="2000" dirty="0" smtClean="0">
                <a:solidFill>
                  <a:srgbClr val="FFFF00"/>
                </a:solidFill>
                <a:latin typeface="Times-Bold"/>
              </a:rPr>
              <a:t>greater the resistance, the less current </a:t>
            </a:r>
            <a:r>
              <a:rPr lang="en-US" sz="2000" dirty="0" smtClean="0">
                <a:latin typeface="Times-Roman"/>
              </a:rPr>
              <a:t>there is for a given voltage.</a:t>
            </a:r>
          </a:p>
          <a:p>
            <a:pPr lvl="1" eaLnBrk="1" hangingPunct="1">
              <a:defRPr/>
            </a:pPr>
            <a:r>
              <a:rPr lang="en-US" sz="1600" dirty="0" smtClean="0">
                <a:latin typeface="Times-Roman"/>
              </a:rPr>
              <a:t>a. </a:t>
            </a:r>
            <a:r>
              <a:rPr lang="en-US" sz="1600" dirty="0" smtClean="0">
                <a:solidFill>
                  <a:srgbClr val="FFFF00"/>
                </a:solidFill>
                <a:latin typeface="Times-Roman"/>
              </a:rPr>
              <a:t>Longer wires </a:t>
            </a:r>
            <a:r>
              <a:rPr lang="en-US" sz="1600" dirty="0" smtClean="0">
                <a:latin typeface="Times-Roman"/>
              </a:rPr>
              <a:t>have </a:t>
            </a:r>
            <a:r>
              <a:rPr lang="en-US" sz="1600" dirty="0" smtClean="0">
                <a:solidFill>
                  <a:srgbClr val="FFFF00"/>
                </a:solidFill>
                <a:latin typeface="Times-Roman"/>
              </a:rPr>
              <a:t>greater resistance </a:t>
            </a:r>
            <a:r>
              <a:rPr lang="en-US" sz="1600" dirty="0" smtClean="0">
                <a:latin typeface="Times-Roman"/>
              </a:rPr>
              <a:t>than short wires</a:t>
            </a:r>
          </a:p>
          <a:p>
            <a:pPr lvl="1" eaLnBrk="1" hangingPunct="1">
              <a:defRPr/>
            </a:pPr>
            <a:r>
              <a:rPr lang="en-US" sz="1600" dirty="0" smtClean="0">
                <a:latin typeface="Times-Roman"/>
              </a:rPr>
              <a:t>b. </a:t>
            </a:r>
            <a:r>
              <a:rPr lang="en-US" sz="1600" dirty="0" smtClean="0">
                <a:solidFill>
                  <a:srgbClr val="FFC000"/>
                </a:solidFill>
                <a:latin typeface="Times-Roman"/>
              </a:rPr>
              <a:t>Thin wires </a:t>
            </a:r>
            <a:r>
              <a:rPr lang="en-US" sz="1600" dirty="0" smtClean="0">
                <a:latin typeface="Times-Roman"/>
              </a:rPr>
              <a:t>have </a:t>
            </a:r>
            <a:r>
              <a:rPr lang="en-US" sz="1600" dirty="0" smtClean="0">
                <a:solidFill>
                  <a:srgbClr val="FFC000"/>
                </a:solidFill>
                <a:latin typeface="Times-Roman"/>
              </a:rPr>
              <a:t>more resistance </a:t>
            </a:r>
            <a:r>
              <a:rPr lang="en-US" sz="1600" dirty="0" smtClean="0">
                <a:latin typeface="Times-Roman"/>
              </a:rPr>
              <a:t>than thick wire</a:t>
            </a:r>
          </a:p>
          <a:p>
            <a:pPr lvl="1" eaLnBrk="1" hangingPunct="1">
              <a:defRPr/>
            </a:pPr>
            <a:r>
              <a:rPr lang="en-US" sz="1600" dirty="0" smtClean="0">
                <a:latin typeface="Times-Roman"/>
              </a:rPr>
              <a:t>c. High conductors have less resistance than insulators</a:t>
            </a:r>
            <a:endParaRPr lang="en-US" sz="1600" dirty="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268" y="1693863"/>
            <a:ext cx="4953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019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a:xfrm>
            <a:off x="533400" y="152400"/>
            <a:ext cx="8610600" cy="549275"/>
          </a:xfrm>
        </p:spPr>
        <p:txBody>
          <a:bodyPr/>
          <a:lstStyle/>
          <a:p>
            <a:r>
              <a:rPr lang="en-US" sz="4800" dirty="0" smtClean="0"/>
              <a:t>Ohm’s Law</a:t>
            </a:r>
            <a:endParaRPr lang="en-US" sz="4800"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33" y="990600"/>
            <a:ext cx="5023134"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33" y="2895600"/>
            <a:ext cx="389705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8690" y="4953000"/>
            <a:ext cx="4770966"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2133" y="1160868"/>
            <a:ext cx="3601867" cy="346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745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a:xfrm>
            <a:off x="533400" y="152400"/>
            <a:ext cx="8610600" cy="549275"/>
          </a:xfrm>
        </p:spPr>
        <p:txBody>
          <a:bodyPr/>
          <a:lstStyle/>
          <a:p>
            <a:pPr algn="l"/>
            <a:r>
              <a:rPr lang="en-US" dirty="0" smtClean="0"/>
              <a:t>Circuits</a:t>
            </a:r>
            <a:endParaRPr lang="en-US" dirty="0"/>
          </a:p>
        </p:txBody>
      </p:sp>
      <p:sp>
        <p:nvSpPr>
          <p:cNvPr id="792579" name="Rectangle 3"/>
          <p:cNvSpPr>
            <a:spLocks noGrp="1" noChangeArrowheads="1"/>
          </p:cNvSpPr>
          <p:nvPr>
            <p:ph type="body" idx="1"/>
          </p:nvPr>
        </p:nvSpPr>
        <p:spPr>
          <a:xfrm>
            <a:off x="381000" y="1219200"/>
            <a:ext cx="8534400" cy="2895600"/>
          </a:xfrm>
        </p:spPr>
        <p:txBody>
          <a:bodyPr/>
          <a:lstStyle/>
          <a:p>
            <a:r>
              <a:rPr lang="en-US" sz="2800" b="1" dirty="0">
                <a:solidFill>
                  <a:srgbClr val="FFFF00"/>
                </a:solidFill>
              </a:rPr>
              <a:t>c</a:t>
            </a:r>
            <a:r>
              <a:rPr lang="en-US" sz="2800" b="1" dirty="0" smtClean="0">
                <a:solidFill>
                  <a:srgbClr val="FFFF00"/>
                </a:solidFill>
              </a:rPr>
              <a:t>urrent only flows when there is a complete and unbroken path, or a </a:t>
            </a:r>
            <a:r>
              <a:rPr lang="en-US" sz="2800" b="1" i="1" dirty="0" smtClean="0">
                <a:solidFill>
                  <a:srgbClr val="FFFF00"/>
                </a:solidFill>
              </a:rPr>
              <a:t>closed circuit</a:t>
            </a:r>
            <a:endParaRPr lang="en-US" sz="2400" b="1" dirty="0">
              <a:solidFill>
                <a:srgbClr val="FFFF00"/>
              </a:solidFill>
            </a:endParaRPr>
          </a:p>
        </p:txBody>
      </p:sp>
      <p:pic>
        <p:nvPicPr>
          <p:cNvPr id="7" name="Picture 5"/>
          <p:cNvPicPr>
            <a:picLocks noChangeAspect="1" noChangeArrowheads="1"/>
          </p:cNvPicPr>
          <p:nvPr/>
        </p:nvPicPr>
        <p:blipFill>
          <a:blip r:embed="rId2" cstate="print"/>
          <a:srcRect/>
          <a:stretch>
            <a:fillRect/>
          </a:stretch>
        </p:blipFill>
        <p:spPr bwMode="auto">
          <a:xfrm>
            <a:off x="1524000" y="2438400"/>
            <a:ext cx="5934075" cy="355381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2579">
                                            <p:txEl>
                                              <p:pRg st="0" end="0"/>
                                            </p:txEl>
                                          </p:spTgt>
                                        </p:tgtEl>
                                        <p:attrNameLst>
                                          <p:attrName>style.visibility</p:attrName>
                                        </p:attrNameLst>
                                      </p:cBhvr>
                                      <p:to>
                                        <p:strVal val="visible"/>
                                      </p:to>
                                    </p:set>
                                    <p:animEffect transition="in" filter="blinds(horizontal)">
                                      <p:cBhvr>
                                        <p:cTn id="7" dur="500"/>
                                        <p:tgtEl>
                                          <p:spTgt spid="79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9" name="Rectangle 3"/>
          <p:cNvSpPr>
            <a:spLocks noGrp="1" noChangeArrowheads="1"/>
          </p:cNvSpPr>
          <p:nvPr>
            <p:ph type="body" idx="1"/>
          </p:nvPr>
        </p:nvSpPr>
        <p:spPr>
          <a:xfrm>
            <a:off x="381000" y="914400"/>
            <a:ext cx="8534400" cy="1981200"/>
          </a:xfrm>
        </p:spPr>
        <p:txBody>
          <a:bodyPr/>
          <a:lstStyle/>
          <a:p>
            <a:r>
              <a:rPr lang="en-US" b="1" dirty="0" smtClean="0">
                <a:solidFill>
                  <a:srgbClr val="FFFF00"/>
                </a:solidFill>
              </a:rPr>
              <a:t>series circuit</a:t>
            </a:r>
          </a:p>
          <a:p>
            <a:pPr lvl="1"/>
            <a:r>
              <a:rPr lang="en-US" b="1" dirty="0" smtClean="0">
                <a:solidFill>
                  <a:srgbClr val="FFFF00"/>
                </a:solidFill>
              </a:rPr>
              <a:t>current can only take one path, so the current is the same at all points in the circuit</a:t>
            </a:r>
            <a:endParaRPr lang="en-US" b="1" dirty="0">
              <a:solidFill>
                <a:srgbClr val="FFFF00"/>
              </a:solidFill>
            </a:endParaRPr>
          </a:p>
        </p:txBody>
      </p:sp>
      <p:pic>
        <p:nvPicPr>
          <p:cNvPr id="6" name="Picture 5"/>
          <p:cNvPicPr>
            <a:picLocks noChangeAspect="1" noChangeArrowheads="1"/>
          </p:cNvPicPr>
          <p:nvPr/>
        </p:nvPicPr>
        <p:blipFill>
          <a:blip r:embed="rId2" cstate="print"/>
          <a:srcRect/>
          <a:stretch>
            <a:fillRect/>
          </a:stretch>
        </p:blipFill>
        <p:spPr bwMode="auto">
          <a:xfrm>
            <a:off x="685800" y="2971800"/>
            <a:ext cx="3552825" cy="2589212"/>
          </a:xfrm>
          <a:prstGeom prst="rect">
            <a:avLst/>
          </a:prstGeom>
          <a:noFill/>
          <a:ln w="9525" algn="ctr">
            <a:noFill/>
            <a:miter lim="800000"/>
            <a:headEnd/>
            <a:tailEnd/>
          </a:ln>
          <a:effectLst/>
        </p:spPr>
      </p:pic>
      <p:pic>
        <p:nvPicPr>
          <p:cNvPr id="8" name="Picture 4"/>
          <p:cNvPicPr>
            <a:picLocks noChangeAspect="1" noChangeArrowheads="1"/>
          </p:cNvPicPr>
          <p:nvPr/>
        </p:nvPicPr>
        <p:blipFill>
          <a:blip r:embed="rId3" cstate="print"/>
          <a:srcRect/>
          <a:stretch>
            <a:fillRect/>
          </a:stretch>
        </p:blipFill>
        <p:spPr bwMode="auto">
          <a:xfrm>
            <a:off x="4800600" y="2667000"/>
            <a:ext cx="3709046" cy="3206750"/>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2579">
                                            <p:txEl>
                                              <p:pRg st="0" end="0"/>
                                            </p:txEl>
                                          </p:spTgt>
                                        </p:tgtEl>
                                        <p:attrNameLst>
                                          <p:attrName>style.visibility</p:attrName>
                                        </p:attrNameLst>
                                      </p:cBhvr>
                                      <p:to>
                                        <p:strVal val="visible"/>
                                      </p:to>
                                    </p:set>
                                    <p:animEffect transition="in" filter="blinds(horizontal)">
                                      <p:cBhvr>
                                        <p:cTn id="7" dur="500"/>
                                        <p:tgtEl>
                                          <p:spTgt spid="79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92579">
                                            <p:txEl>
                                              <p:pRg st="1" end="1"/>
                                            </p:txEl>
                                          </p:spTgt>
                                        </p:tgtEl>
                                        <p:attrNameLst>
                                          <p:attrName>style.visibility</p:attrName>
                                        </p:attrNameLst>
                                      </p:cBhvr>
                                      <p:to>
                                        <p:strVal val="visible"/>
                                      </p:to>
                                    </p:set>
                                    <p:animEffect transition="in" filter="blinds(horizontal)">
                                      <p:cBhvr>
                                        <p:cTn id="12" dur="500"/>
                                        <p:tgtEl>
                                          <p:spTgt spid="792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562600"/>
          </a:xfrm>
        </p:spPr>
        <p:txBody>
          <a:bodyPr/>
          <a:lstStyle/>
          <a:p>
            <a:r>
              <a:rPr lang="en-US" sz="2800" b="1" dirty="0">
                <a:solidFill>
                  <a:srgbClr val="FFFF00"/>
                </a:solidFill>
              </a:rPr>
              <a:t>w</a:t>
            </a:r>
            <a:r>
              <a:rPr lang="en-US" sz="2800" b="1" dirty="0" smtClean="0">
                <a:solidFill>
                  <a:srgbClr val="FFFF00"/>
                </a:solidFill>
              </a:rPr>
              <a:t>hether two charges attract or repel depends on whether they have the same or opposite sign</a:t>
            </a:r>
          </a:p>
          <a:p>
            <a:endParaRPr lang="en-US" sz="2800" b="1" dirty="0" smtClean="0">
              <a:solidFill>
                <a:srgbClr val="FFFF00"/>
              </a:solidFill>
            </a:endParaRPr>
          </a:p>
          <a:p>
            <a:endParaRPr lang="en-US" sz="2800" b="1" dirty="0">
              <a:solidFill>
                <a:srgbClr val="FFFF00"/>
              </a:solidFill>
            </a:endParaRPr>
          </a:p>
          <a:p>
            <a:endParaRPr lang="en-US" sz="2800" b="1" dirty="0" smtClean="0">
              <a:solidFill>
                <a:srgbClr val="FFFF00"/>
              </a:solidFill>
            </a:endParaRPr>
          </a:p>
          <a:p>
            <a:pPr>
              <a:buNone/>
            </a:pPr>
            <a:endParaRPr lang="en-US" sz="2800" b="1" dirty="0">
              <a:solidFill>
                <a:srgbClr val="FFFF00"/>
              </a:solidFill>
            </a:endParaRPr>
          </a:p>
          <a:p>
            <a:pPr>
              <a:buNone/>
            </a:pPr>
            <a:endParaRPr lang="en-US" sz="2800" b="1" dirty="0" smtClean="0">
              <a:solidFill>
                <a:srgbClr val="FFFF00"/>
              </a:solidFill>
            </a:endParaRPr>
          </a:p>
          <a:p>
            <a:r>
              <a:rPr lang="en-US" sz="2800" b="1" dirty="0" smtClean="0">
                <a:solidFill>
                  <a:srgbClr val="FFFF00"/>
                </a:solidFill>
              </a:rPr>
              <a:t>unit of measurement for charge is the </a:t>
            </a:r>
            <a:r>
              <a:rPr lang="en-US" sz="2800" b="1" i="1" dirty="0" smtClean="0">
                <a:solidFill>
                  <a:srgbClr val="FFFF00"/>
                </a:solidFill>
              </a:rPr>
              <a:t>coulomb (C)</a:t>
            </a:r>
          </a:p>
          <a:p>
            <a:pPr lvl="1"/>
            <a:r>
              <a:rPr lang="en-US" sz="2600" b="1" dirty="0" smtClean="0">
                <a:solidFill>
                  <a:srgbClr val="FFFF00"/>
                </a:solidFill>
              </a:rPr>
              <a:t>one electron has  a charge of 0.00000000000000000016 coulombs</a:t>
            </a:r>
          </a:p>
          <a:p>
            <a:endParaRPr lang="en-US" sz="3000" b="1" dirty="0">
              <a:solidFill>
                <a:srgbClr val="FFFF00"/>
              </a:solidFill>
            </a:endParaRPr>
          </a:p>
        </p:txBody>
      </p:sp>
      <p:pic>
        <p:nvPicPr>
          <p:cNvPr id="4" name="Picture 4"/>
          <p:cNvPicPr>
            <a:picLocks noChangeAspect="1" noChangeArrowheads="1"/>
          </p:cNvPicPr>
          <p:nvPr/>
        </p:nvPicPr>
        <p:blipFill>
          <a:blip r:embed="rId2" cstate="print"/>
          <a:srcRect/>
          <a:stretch>
            <a:fillRect/>
          </a:stretch>
        </p:blipFill>
        <p:spPr bwMode="auto">
          <a:xfrm>
            <a:off x="685800" y="2286000"/>
            <a:ext cx="3200400" cy="1846321"/>
          </a:xfrm>
          <a:prstGeom prst="rect">
            <a:avLst/>
          </a:prstGeom>
          <a:noFill/>
          <a:ln w="9525">
            <a:noFill/>
            <a:miter lim="800000"/>
            <a:headEnd/>
            <a:tailEnd/>
          </a:ln>
          <a:effectLst/>
        </p:spPr>
      </p:pic>
      <p:pic>
        <p:nvPicPr>
          <p:cNvPr id="5" name="Picture 5"/>
          <p:cNvPicPr>
            <a:picLocks noChangeAspect="1" noChangeArrowheads="1"/>
          </p:cNvPicPr>
          <p:nvPr/>
        </p:nvPicPr>
        <p:blipFill>
          <a:blip cstate="print"/>
          <a:srcRect/>
          <a:stretch>
            <a:fillRect/>
          </a:stretch>
        </p:blipFill>
        <p:spPr bwMode="auto">
          <a:xfrm>
            <a:off x="4267200" y="2286000"/>
            <a:ext cx="4487854" cy="1828800"/>
          </a:xfrm>
          <a:prstGeom prst="rect">
            <a:avLst/>
          </a:prstGeom>
          <a:noFill/>
        </p:spPr>
      </p:pic>
      <p:sp>
        <p:nvSpPr>
          <p:cNvPr id="6" name="Rectangle 2"/>
          <p:cNvSpPr>
            <a:spLocks noGrp="1" noChangeArrowheads="1"/>
          </p:cNvSpPr>
          <p:nvPr>
            <p:ph type="title"/>
          </p:nvPr>
        </p:nvSpPr>
        <p:spPr>
          <a:xfrm>
            <a:off x="381000" y="228600"/>
            <a:ext cx="8610600" cy="549275"/>
          </a:xfrm>
        </p:spPr>
        <p:txBody>
          <a:bodyPr/>
          <a:lstStyle/>
          <a:p>
            <a:pPr algn="l"/>
            <a:r>
              <a:rPr lang="en-US" dirty="0" smtClean="0"/>
              <a:t>Charge</a:t>
            </a:r>
            <a:endParaRPr lang="en-US" dirty="0"/>
          </a:p>
        </p:txBody>
      </p:sp>
      <p:pic>
        <p:nvPicPr>
          <p:cNvPr id="1026" name="Picture 2" descr="Coulomb"/>
          <p:cNvPicPr>
            <a:picLocks noChangeAspect="1" noChangeArrowheads="1"/>
          </p:cNvPicPr>
          <p:nvPr/>
        </p:nvPicPr>
        <p:blipFill>
          <a:blip cstate="print"/>
          <a:srcRect/>
          <a:stretch>
            <a:fillRect/>
          </a:stretch>
        </p:blipFill>
        <p:spPr bwMode="auto">
          <a:xfrm>
            <a:off x="7010400" y="4953000"/>
            <a:ext cx="1497557" cy="17621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linds(horizontal)">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eaLnBrk="1" hangingPunct="1">
              <a:defRPr/>
            </a:pPr>
            <a:r>
              <a:rPr lang="en-US" dirty="0" smtClean="0">
                <a:solidFill>
                  <a:srgbClr val="FFFF00"/>
                </a:solidFill>
                <a:latin typeface="Times-Roman"/>
              </a:rPr>
              <a:t>Series Circuits</a:t>
            </a:r>
            <a:endParaRPr lang="en-US" dirty="0">
              <a:solidFill>
                <a:srgbClr val="FFFF00"/>
              </a:solidFill>
            </a:endParaRPr>
          </a:p>
        </p:txBody>
      </p:sp>
      <p:sp>
        <p:nvSpPr>
          <p:cNvPr id="3" name="Content Placeholder 2"/>
          <p:cNvSpPr>
            <a:spLocks noGrp="1"/>
          </p:cNvSpPr>
          <p:nvPr>
            <p:ph idx="1"/>
          </p:nvPr>
        </p:nvSpPr>
        <p:spPr>
          <a:xfrm>
            <a:off x="457200" y="1066800"/>
            <a:ext cx="8229600" cy="2209800"/>
          </a:xfrm>
        </p:spPr>
        <p:txBody>
          <a:bodyPr/>
          <a:lstStyle/>
          <a:p>
            <a:pPr eaLnBrk="1" hangingPunct="1">
              <a:defRPr/>
            </a:pPr>
            <a:r>
              <a:rPr lang="en-US" sz="2000" b="1" dirty="0" smtClean="0">
                <a:solidFill>
                  <a:schemeClr val="bg1"/>
                </a:solidFill>
                <a:latin typeface="Times-Bold"/>
              </a:rPr>
              <a:t>Series Circuits </a:t>
            </a:r>
            <a:r>
              <a:rPr lang="en-US" sz="2000" b="1" dirty="0" smtClean="0">
                <a:solidFill>
                  <a:schemeClr val="bg1"/>
                </a:solidFill>
                <a:latin typeface="Times-Roman"/>
              </a:rPr>
              <a:t>– provides </a:t>
            </a:r>
            <a:r>
              <a:rPr lang="en-US" sz="2000" b="1" dirty="0" smtClean="0">
                <a:solidFill>
                  <a:srgbClr val="FFC000"/>
                </a:solidFill>
                <a:latin typeface="Times-Roman"/>
              </a:rPr>
              <a:t>only one path </a:t>
            </a:r>
            <a:r>
              <a:rPr lang="en-US" sz="2000" b="1" dirty="0" smtClean="0">
                <a:solidFill>
                  <a:schemeClr val="bg1"/>
                </a:solidFill>
                <a:latin typeface="Times-Roman"/>
              </a:rPr>
              <a:t>for the electrons to follow</a:t>
            </a:r>
          </a:p>
          <a:p>
            <a:pPr lvl="1" eaLnBrk="1" hangingPunct="1">
              <a:defRPr/>
            </a:pPr>
            <a:r>
              <a:rPr lang="en-US" sz="1600" b="1" dirty="0" smtClean="0">
                <a:solidFill>
                  <a:schemeClr val="bg1"/>
                </a:solidFill>
                <a:latin typeface="Times-Roman"/>
              </a:rPr>
              <a:t>1. A break in the circuit stops the flow of electricity to all other parts of the circuit</a:t>
            </a:r>
          </a:p>
          <a:p>
            <a:pPr lvl="1" eaLnBrk="1" hangingPunct="1">
              <a:defRPr/>
            </a:pPr>
            <a:r>
              <a:rPr lang="en-US" sz="1600" b="1" dirty="0" smtClean="0">
                <a:solidFill>
                  <a:schemeClr val="bg1"/>
                </a:solidFill>
                <a:latin typeface="Times-Roman"/>
              </a:rPr>
              <a:t>2. With multiple light bulbs (more resistance) the current reduces &amp; the dimmer the lights become</a:t>
            </a:r>
          </a:p>
          <a:p>
            <a:pPr lvl="1" eaLnBrk="1" hangingPunct="1">
              <a:defRPr/>
            </a:pPr>
            <a:r>
              <a:rPr lang="en-US" sz="1600" b="1" dirty="0" smtClean="0">
                <a:solidFill>
                  <a:schemeClr val="bg1"/>
                </a:solidFill>
                <a:latin typeface="Times-Roman"/>
              </a:rPr>
              <a:t>3. </a:t>
            </a:r>
            <a:r>
              <a:rPr lang="en-US" sz="1600" b="1" dirty="0" smtClean="0">
                <a:solidFill>
                  <a:srgbClr val="FFC000"/>
                </a:solidFill>
                <a:latin typeface="Times-Bold"/>
              </a:rPr>
              <a:t>Ammeters </a:t>
            </a:r>
            <a:r>
              <a:rPr lang="en-US" sz="1600" b="1" dirty="0" smtClean="0">
                <a:solidFill>
                  <a:srgbClr val="FFC000"/>
                </a:solidFill>
                <a:latin typeface="Times-Roman"/>
              </a:rPr>
              <a:t>should be wired in series</a:t>
            </a:r>
            <a:endParaRPr lang="en-US" sz="1600" b="1" dirty="0">
              <a:solidFill>
                <a:srgbClr val="FFC000"/>
              </a:solidFill>
            </a:endParaRP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00400"/>
            <a:ext cx="22764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200400"/>
            <a:ext cx="21431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667000"/>
            <a:ext cx="34099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954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9" name="Rectangle 3"/>
          <p:cNvSpPr>
            <a:spLocks noGrp="1" noChangeArrowheads="1"/>
          </p:cNvSpPr>
          <p:nvPr>
            <p:ph type="body" idx="1"/>
          </p:nvPr>
        </p:nvSpPr>
        <p:spPr>
          <a:xfrm>
            <a:off x="381000" y="914400"/>
            <a:ext cx="8534400" cy="1981200"/>
          </a:xfrm>
        </p:spPr>
        <p:txBody>
          <a:bodyPr/>
          <a:lstStyle/>
          <a:p>
            <a:r>
              <a:rPr lang="en-US" b="1" dirty="0" smtClean="0">
                <a:solidFill>
                  <a:srgbClr val="FFFF00"/>
                </a:solidFill>
              </a:rPr>
              <a:t>parallel circuit</a:t>
            </a:r>
          </a:p>
          <a:p>
            <a:pPr lvl="1"/>
            <a:r>
              <a:rPr lang="en-US" b="1" dirty="0" smtClean="0">
                <a:solidFill>
                  <a:srgbClr val="FFFF00"/>
                </a:solidFill>
              </a:rPr>
              <a:t>the current can take more than one path</a:t>
            </a:r>
          </a:p>
          <a:p>
            <a:pPr lvl="1"/>
            <a:r>
              <a:rPr lang="en-US" b="1" dirty="0">
                <a:solidFill>
                  <a:srgbClr val="FFFF00"/>
                </a:solidFill>
              </a:rPr>
              <a:t>e</a:t>
            </a:r>
            <a:r>
              <a:rPr lang="en-US" b="1" dirty="0" smtClean="0">
                <a:solidFill>
                  <a:srgbClr val="FFFF00"/>
                </a:solidFill>
              </a:rPr>
              <a:t>ach branch works independently</a:t>
            </a:r>
            <a:endParaRPr lang="en-US" b="1" dirty="0">
              <a:solidFill>
                <a:srgbClr val="FFFF00"/>
              </a:solidFill>
            </a:endParaRPr>
          </a:p>
        </p:txBody>
      </p:sp>
      <p:pic>
        <p:nvPicPr>
          <p:cNvPr id="7" name="Picture 4"/>
          <p:cNvPicPr>
            <a:picLocks noChangeAspect="1" noChangeArrowheads="1"/>
          </p:cNvPicPr>
          <p:nvPr/>
        </p:nvPicPr>
        <p:blipFill>
          <a:blip r:embed="rId2" cstate="print"/>
          <a:srcRect/>
          <a:stretch>
            <a:fillRect/>
          </a:stretch>
        </p:blipFill>
        <p:spPr bwMode="auto">
          <a:xfrm>
            <a:off x="914400" y="2667000"/>
            <a:ext cx="7345752" cy="3262313"/>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2579">
                                            <p:txEl>
                                              <p:pRg st="0" end="0"/>
                                            </p:txEl>
                                          </p:spTgt>
                                        </p:tgtEl>
                                        <p:attrNameLst>
                                          <p:attrName>style.visibility</p:attrName>
                                        </p:attrNameLst>
                                      </p:cBhvr>
                                      <p:to>
                                        <p:strVal val="visible"/>
                                      </p:to>
                                    </p:set>
                                    <p:animEffect transition="in" filter="blinds(horizontal)">
                                      <p:cBhvr>
                                        <p:cTn id="7" dur="500"/>
                                        <p:tgtEl>
                                          <p:spTgt spid="79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92579">
                                            <p:txEl>
                                              <p:pRg st="1" end="1"/>
                                            </p:txEl>
                                          </p:spTgt>
                                        </p:tgtEl>
                                        <p:attrNameLst>
                                          <p:attrName>style.visibility</p:attrName>
                                        </p:attrNameLst>
                                      </p:cBhvr>
                                      <p:to>
                                        <p:strVal val="visible"/>
                                      </p:to>
                                    </p:set>
                                    <p:animEffect transition="in" filter="blinds(horizontal)">
                                      <p:cBhvr>
                                        <p:cTn id="12" dur="500"/>
                                        <p:tgtEl>
                                          <p:spTgt spid="792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92579">
                                            <p:txEl>
                                              <p:pRg st="2" end="2"/>
                                            </p:txEl>
                                          </p:spTgt>
                                        </p:tgtEl>
                                        <p:attrNameLst>
                                          <p:attrName>style.visibility</p:attrName>
                                        </p:attrNameLst>
                                      </p:cBhvr>
                                      <p:to>
                                        <p:strVal val="visible"/>
                                      </p:to>
                                    </p:set>
                                    <p:animEffect transition="in" filter="blinds(horizontal)">
                                      <p:cBhvr>
                                        <p:cTn id="17" dur="500"/>
                                        <p:tgtEl>
                                          <p:spTgt spid="792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7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eaLnBrk="1" hangingPunct="1">
              <a:defRPr/>
            </a:pPr>
            <a:r>
              <a:rPr lang="en-US" dirty="0" smtClean="0">
                <a:solidFill>
                  <a:srgbClr val="FFC000"/>
                </a:solidFill>
                <a:latin typeface="Times-Bold"/>
              </a:rPr>
              <a:t>Parallel Circuits</a:t>
            </a:r>
            <a:endParaRPr lang="en-US" dirty="0">
              <a:solidFill>
                <a:srgbClr val="FFC000"/>
              </a:solidFill>
            </a:endParaRPr>
          </a:p>
        </p:txBody>
      </p:sp>
      <p:sp>
        <p:nvSpPr>
          <p:cNvPr id="3" name="Content Placeholder 2"/>
          <p:cNvSpPr>
            <a:spLocks noGrp="1"/>
          </p:cNvSpPr>
          <p:nvPr>
            <p:ph idx="1"/>
          </p:nvPr>
        </p:nvSpPr>
        <p:spPr>
          <a:xfrm>
            <a:off x="533400" y="990600"/>
            <a:ext cx="8229600" cy="5257800"/>
          </a:xfrm>
        </p:spPr>
        <p:txBody>
          <a:bodyPr/>
          <a:lstStyle/>
          <a:p>
            <a:pPr eaLnBrk="1" hangingPunct="1">
              <a:defRPr/>
            </a:pPr>
            <a:r>
              <a:rPr lang="en-US" sz="2000" dirty="0" smtClean="0">
                <a:solidFill>
                  <a:schemeClr val="bg1"/>
                </a:solidFill>
                <a:latin typeface="Times-Bold"/>
              </a:rPr>
              <a:t>Parallel circuits </a:t>
            </a:r>
            <a:r>
              <a:rPr lang="en-US" sz="2000" dirty="0" smtClean="0">
                <a:solidFill>
                  <a:schemeClr val="bg1"/>
                </a:solidFill>
                <a:latin typeface="Times-Roman"/>
              </a:rPr>
              <a:t>– the different parts of the circuit are on separate branches</a:t>
            </a:r>
          </a:p>
          <a:p>
            <a:pPr eaLnBrk="1" hangingPunct="1">
              <a:defRPr/>
            </a:pPr>
            <a:r>
              <a:rPr lang="en-US" sz="2000" dirty="0" smtClean="0">
                <a:solidFill>
                  <a:schemeClr val="bg1"/>
                </a:solidFill>
                <a:latin typeface="Times-Roman"/>
              </a:rPr>
              <a:t>A break (burn out light bulb) in the circuit doesn’t stop the flow to the remaining devices</a:t>
            </a:r>
          </a:p>
          <a:p>
            <a:pPr eaLnBrk="1" hangingPunct="1">
              <a:defRPr/>
            </a:pPr>
            <a:r>
              <a:rPr lang="en-US" sz="2000" dirty="0" smtClean="0">
                <a:solidFill>
                  <a:schemeClr val="bg1"/>
                </a:solidFill>
              </a:rPr>
              <a:t>Multiple light bulbs will remain the same brightness since the resistance is not decreasing as it does in a series circuit.</a:t>
            </a:r>
          </a:p>
          <a:p>
            <a:pPr eaLnBrk="1" hangingPunct="1">
              <a:defRPr/>
            </a:pPr>
            <a:r>
              <a:rPr lang="en-US" sz="2000" dirty="0" smtClean="0">
                <a:solidFill>
                  <a:schemeClr val="bg1"/>
                </a:solidFill>
              </a:rPr>
              <a:t>Each pathway can be separately switched off w/out affecting the others</a:t>
            </a:r>
          </a:p>
          <a:p>
            <a:pPr eaLnBrk="1" hangingPunct="1">
              <a:defRPr/>
            </a:pPr>
            <a:r>
              <a:rPr lang="en-US" sz="2000" dirty="0" smtClean="0">
                <a:solidFill>
                  <a:srgbClr val="FFC000"/>
                </a:solidFill>
                <a:latin typeface="Times-Roman"/>
              </a:rPr>
              <a:t>Household circuits – Wired in parallel</a:t>
            </a:r>
            <a:r>
              <a:rPr lang="en-US" sz="2000" dirty="0" smtClean="0">
                <a:latin typeface="Times-Roman"/>
              </a:rPr>
              <a:t>, </a:t>
            </a:r>
            <a:r>
              <a:rPr lang="en-US" sz="2000" dirty="0" smtClean="0">
                <a:solidFill>
                  <a:schemeClr val="bg1"/>
                </a:solidFill>
                <a:latin typeface="Times-Roman"/>
              </a:rPr>
              <a:t>with a standard of 120 volts</a:t>
            </a:r>
            <a:endParaRPr lang="en-US" sz="2000" dirty="0" smtClean="0">
              <a:solidFill>
                <a:schemeClr val="bg1"/>
              </a:solidFill>
            </a:endParaRPr>
          </a:p>
          <a:p>
            <a:pPr eaLnBrk="1" hangingPunct="1">
              <a:defRPr/>
            </a:pPr>
            <a:r>
              <a:rPr lang="en-US" sz="2000" dirty="0" smtClean="0">
                <a:solidFill>
                  <a:srgbClr val="FFC000"/>
                </a:solidFill>
              </a:rPr>
              <a:t>Voltmeters are wired in parallel</a:t>
            </a:r>
            <a:endParaRPr lang="en-US" sz="2000" dirty="0">
              <a:solidFill>
                <a:srgbClr val="FFC000"/>
              </a:solidFill>
            </a:endParaRP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208896"/>
            <a:ext cx="37338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4408055"/>
            <a:ext cx="16351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745" y="4468812"/>
            <a:ext cx="160020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859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eaLnBrk="1" hangingPunct="1">
              <a:defRPr/>
            </a:pPr>
            <a:r>
              <a:rPr lang="en-US" dirty="0" smtClean="0"/>
              <a:t>Parallel Circuits</a:t>
            </a:r>
            <a:endParaRPr lang="en-US" dirty="0"/>
          </a:p>
        </p:txBody>
      </p:sp>
      <p:sp>
        <p:nvSpPr>
          <p:cNvPr id="3" name="Content Placeholder 2"/>
          <p:cNvSpPr>
            <a:spLocks noGrp="1"/>
          </p:cNvSpPr>
          <p:nvPr>
            <p:ph idx="1"/>
          </p:nvPr>
        </p:nvSpPr>
        <p:spPr>
          <a:xfrm>
            <a:off x="457200" y="1066800"/>
            <a:ext cx="8229600" cy="2971800"/>
          </a:xfrm>
        </p:spPr>
        <p:txBody>
          <a:bodyPr/>
          <a:lstStyle/>
          <a:p>
            <a:pPr eaLnBrk="1" hangingPunct="1">
              <a:defRPr/>
            </a:pPr>
            <a:r>
              <a:rPr lang="en-US" dirty="0" smtClean="0">
                <a:solidFill>
                  <a:schemeClr val="bg1"/>
                </a:solidFill>
              </a:rPr>
              <a:t>The</a:t>
            </a:r>
            <a:r>
              <a:rPr lang="en-US" dirty="0" smtClean="0"/>
              <a:t> </a:t>
            </a:r>
            <a:r>
              <a:rPr lang="en-US" b="1" dirty="0" smtClean="0">
                <a:solidFill>
                  <a:srgbClr val="FF0000"/>
                </a:solidFill>
              </a:rPr>
              <a:t>more paths the LESS the resistance</a:t>
            </a:r>
          </a:p>
          <a:p>
            <a:pPr lvl="1" eaLnBrk="1" hangingPunct="1">
              <a:defRPr/>
            </a:pPr>
            <a:r>
              <a:rPr lang="en-US" dirty="0" smtClean="0">
                <a:solidFill>
                  <a:schemeClr val="bg1"/>
                </a:solidFill>
              </a:rPr>
              <a:t>Water example again: added pipes coming from a large tank will allow more water to flow out than a single pipe.</a:t>
            </a:r>
          </a:p>
          <a:p>
            <a:pPr lvl="1" eaLnBrk="1" hangingPunct="1">
              <a:defRPr/>
            </a:pPr>
            <a:r>
              <a:rPr lang="en-US" dirty="0" smtClean="0">
                <a:solidFill>
                  <a:schemeClr val="bg1"/>
                </a:solidFill>
              </a:rPr>
              <a:t>Therefore </a:t>
            </a:r>
            <a:r>
              <a:rPr lang="en-US" b="1" dirty="0" smtClean="0">
                <a:solidFill>
                  <a:srgbClr val="FFFF00"/>
                </a:solidFill>
              </a:rPr>
              <a:t>as resistance degreases, current increases; they are inversely proportional</a:t>
            </a:r>
            <a:endParaRPr lang="en-US" b="1" dirty="0">
              <a:solidFill>
                <a:srgbClr val="FFFF00"/>
              </a:solidFill>
            </a:endParaRP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236" y="4347079"/>
            <a:ext cx="1906588"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152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eaLnBrk="1" hangingPunct="1">
              <a:defRPr/>
            </a:pPr>
            <a:r>
              <a:rPr lang="en-US" dirty="0" smtClean="0">
                <a:solidFill>
                  <a:srgbClr val="FFFF00"/>
                </a:solidFill>
              </a:rPr>
              <a:t>Schematic Diagrams</a:t>
            </a:r>
            <a:endParaRPr lang="en-US" dirty="0">
              <a:solidFill>
                <a:srgbClr val="FFFF00"/>
              </a:solidFill>
            </a:endParaRPr>
          </a:p>
        </p:txBody>
      </p:sp>
      <p:sp>
        <p:nvSpPr>
          <p:cNvPr id="3" name="Content Placeholder 2"/>
          <p:cNvSpPr>
            <a:spLocks noGrp="1"/>
          </p:cNvSpPr>
          <p:nvPr>
            <p:ph idx="1"/>
          </p:nvPr>
        </p:nvSpPr>
        <p:spPr>
          <a:xfrm>
            <a:off x="457200" y="914400"/>
            <a:ext cx="8229600" cy="1981200"/>
          </a:xfrm>
        </p:spPr>
        <p:txBody>
          <a:bodyPr/>
          <a:lstStyle/>
          <a:p>
            <a:pPr eaLnBrk="1" hangingPunct="1">
              <a:defRPr/>
            </a:pPr>
            <a:r>
              <a:rPr lang="en-US" sz="2400" dirty="0" smtClean="0">
                <a:solidFill>
                  <a:schemeClr val="bg1"/>
                </a:solidFill>
              </a:rPr>
              <a:t>All circuits need at least the following</a:t>
            </a:r>
          </a:p>
          <a:p>
            <a:pPr lvl="1" eaLnBrk="1" hangingPunct="1">
              <a:defRPr/>
            </a:pPr>
            <a:r>
              <a:rPr lang="en-US" sz="2000" dirty="0" smtClean="0">
                <a:solidFill>
                  <a:schemeClr val="bg1"/>
                </a:solidFill>
              </a:rPr>
              <a:t>Power supply, wire, resistors, other items include switches, connectors, meters, etc. </a:t>
            </a:r>
          </a:p>
          <a:p>
            <a:pPr eaLnBrk="1" hangingPunct="1">
              <a:defRPr/>
            </a:pPr>
            <a:r>
              <a:rPr lang="en-US" sz="2400" dirty="0" smtClean="0">
                <a:solidFill>
                  <a:schemeClr val="bg1"/>
                </a:solidFill>
              </a:rPr>
              <a:t>There is a set of standard symbols used to represent these items in a diagram of the circuit</a:t>
            </a:r>
            <a:endParaRPr lang="en-US" sz="2400" dirty="0">
              <a:solidFill>
                <a:schemeClr val="bg1"/>
              </a:solidFill>
            </a:endParaRP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918618"/>
            <a:ext cx="4627563"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214451"/>
            <a:ext cx="37671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806700"/>
            <a:ext cx="2819400"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34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eaLnBrk="1" hangingPunct="1">
              <a:defRPr/>
            </a:pPr>
            <a:r>
              <a:rPr lang="en-US" dirty="0" smtClean="0">
                <a:latin typeface="Times-Roman"/>
              </a:rPr>
              <a:t>Current Electricity - Circuits</a:t>
            </a:r>
            <a:endParaRPr lang="en-US" dirty="0"/>
          </a:p>
        </p:txBody>
      </p:sp>
      <p:sp>
        <p:nvSpPr>
          <p:cNvPr id="3" name="Content Placeholder 2"/>
          <p:cNvSpPr>
            <a:spLocks noGrp="1"/>
          </p:cNvSpPr>
          <p:nvPr>
            <p:ph idx="1"/>
          </p:nvPr>
        </p:nvSpPr>
        <p:spPr>
          <a:xfrm>
            <a:off x="381000" y="914400"/>
            <a:ext cx="8229600" cy="4525963"/>
          </a:xfrm>
        </p:spPr>
        <p:txBody>
          <a:bodyPr/>
          <a:lstStyle/>
          <a:p>
            <a:pPr eaLnBrk="1" hangingPunct="1">
              <a:defRPr/>
            </a:pPr>
            <a:r>
              <a:rPr lang="en-US" sz="2400" b="1" dirty="0" smtClean="0">
                <a:solidFill>
                  <a:srgbClr val="FFC000"/>
                </a:solidFill>
                <a:latin typeface="Times-Bold"/>
              </a:rPr>
              <a:t>Electric Current </a:t>
            </a:r>
            <a:r>
              <a:rPr lang="en-US" sz="2400" b="1" dirty="0" smtClean="0">
                <a:latin typeface="Times-Bold"/>
              </a:rPr>
              <a:t>- </a:t>
            </a:r>
            <a:r>
              <a:rPr lang="en-US" sz="2400" dirty="0" smtClean="0">
                <a:latin typeface="Times-Roman"/>
              </a:rPr>
              <a:t>Flow of electrons through a material</a:t>
            </a:r>
          </a:p>
          <a:p>
            <a:pPr eaLnBrk="1" hangingPunct="1">
              <a:defRPr/>
            </a:pPr>
            <a:r>
              <a:rPr lang="en-US" sz="2400" b="1" dirty="0" smtClean="0">
                <a:solidFill>
                  <a:srgbClr val="FFC000"/>
                </a:solidFill>
                <a:latin typeface="Times-Bold"/>
              </a:rPr>
              <a:t>Electrical Potential </a:t>
            </a:r>
            <a:r>
              <a:rPr lang="en-US" sz="2400" b="1" dirty="0" smtClean="0">
                <a:latin typeface="Times-Bold"/>
              </a:rPr>
              <a:t>– like chemical potential energy</a:t>
            </a:r>
          </a:p>
          <a:p>
            <a:pPr lvl="1" eaLnBrk="1" hangingPunct="1">
              <a:defRPr/>
            </a:pPr>
            <a:r>
              <a:rPr lang="en-US" sz="2000" dirty="0" smtClean="0">
                <a:latin typeface="Times-Roman"/>
              </a:rPr>
              <a:t>Similar to potential energy (lifting something higher against the force of gravity gives it greater </a:t>
            </a:r>
            <a:r>
              <a:rPr lang="en-US" sz="2000" dirty="0" smtClean="0">
                <a:solidFill>
                  <a:srgbClr val="FFFF00"/>
                </a:solidFill>
                <a:latin typeface="Times-Roman"/>
              </a:rPr>
              <a:t>potential to do work</a:t>
            </a:r>
            <a:r>
              <a:rPr lang="en-US" sz="2000" dirty="0" smtClean="0">
                <a:latin typeface="Times-Roman"/>
              </a:rPr>
              <a:t>, increasing its potential energy.)</a:t>
            </a:r>
          </a:p>
          <a:p>
            <a:pPr lvl="1" eaLnBrk="1" hangingPunct="1">
              <a:defRPr/>
            </a:pPr>
            <a:r>
              <a:rPr lang="en-US" sz="2000" dirty="0" smtClean="0">
                <a:latin typeface="Times-Roman"/>
              </a:rPr>
              <a:t>When given the opportunity, objects will move from higher potential energy to an area of lower potential energy</a:t>
            </a:r>
          </a:p>
          <a:p>
            <a:pPr lvl="1" eaLnBrk="1" hangingPunct="1">
              <a:defRPr/>
            </a:pPr>
            <a:r>
              <a:rPr lang="en-US" sz="2000" dirty="0" smtClean="0">
                <a:latin typeface="Times-Roman"/>
              </a:rPr>
              <a:t>Electrical potential is related to their electrical fields and not to height – </a:t>
            </a:r>
            <a:r>
              <a:rPr lang="en-US" sz="2000" dirty="0" smtClean="0">
                <a:solidFill>
                  <a:srgbClr val="FFFF00"/>
                </a:solidFill>
                <a:latin typeface="Times-Roman"/>
              </a:rPr>
              <a:t>as electrons build up on one side they “want” to flow to an area w/ less potential</a:t>
            </a:r>
            <a:endParaRPr lang="en-US" sz="2000" dirty="0">
              <a:solidFill>
                <a:srgbClr val="FFFF00"/>
              </a:solidFill>
            </a:endParaRPr>
          </a:p>
        </p:txBody>
      </p:sp>
      <p:pic>
        <p:nvPicPr>
          <p:cNvPr id="122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0"/>
            <a:ext cx="2312988"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572000"/>
            <a:ext cx="22098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191000"/>
            <a:ext cx="31242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572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0"/>
            <a:ext cx="8686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ffectLst/>
              </a:rPr>
              <a:t>Making Electrons Move</a:t>
            </a:r>
          </a:p>
        </p:txBody>
      </p:sp>
      <p:sp>
        <p:nvSpPr>
          <p:cNvPr id="163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dirty="0" smtClean="0">
                <a:solidFill>
                  <a:srgbClr val="FFFF00"/>
                </a:solidFill>
                <a:effectLst/>
              </a:rPr>
              <a:t>Electrons are need to be moved by a device.</a:t>
            </a:r>
          </a:p>
          <a:p>
            <a:pPr>
              <a:lnSpc>
                <a:spcPct val="90000"/>
              </a:lnSpc>
            </a:pPr>
            <a:r>
              <a:rPr lang="en-US" altLang="en-US" dirty="0" smtClean="0">
                <a:solidFill>
                  <a:srgbClr val="FFFF00"/>
                </a:solidFill>
                <a:effectLst/>
              </a:rPr>
              <a:t>The device uses some form of energy to do the work to move the electrons.</a:t>
            </a:r>
          </a:p>
          <a:p>
            <a:pPr>
              <a:lnSpc>
                <a:spcPct val="90000"/>
              </a:lnSpc>
            </a:pPr>
            <a:r>
              <a:rPr lang="en-US" altLang="en-US" dirty="0" smtClean="0">
                <a:solidFill>
                  <a:srgbClr val="FFFF00"/>
                </a:solidFill>
                <a:effectLst/>
              </a:rPr>
              <a:t>These devices include…</a:t>
            </a:r>
          </a:p>
          <a:p>
            <a:pPr>
              <a:lnSpc>
                <a:spcPct val="90000"/>
              </a:lnSpc>
              <a:buFont typeface="Wingdings" pitchFamily="2" charset="2"/>
              <a:buNone/>
            </a:pPr>
            <a:r>
              <a:rPr lang="en-US" altLang="en-US" dirty="0" smtClean="0">
                <a:solidFill>
                  <a:srgbClr val="FFFF00"/>
                </a:solidFill>
                <a:effectLst/>
              </a:rPr>
              <a:t>		</a:t>
            </a:r>
            <a:r>
              <a:rPr lang="en-US" altLang="en-US" sz="2400" dirty="0" smtClean="0">
                <a:solidFill>
                  <a:srgbClr val="FFFF00"/>
                </a:solidFill>
                <a:effectLst/>
              </a:rPr>
              <a:t>Batteries</a:t>
            </a:r>
          </a:p>
          <a:p>
            <a:pPr>
              <a:lnSpc>
                <a:spcPct val="90000"/>
              </a:lnSpc>
              <a:buFont typeface="Wingdings" pitchFamily="2" charset="2"/>
              <a:buNone/>
            </a:pPr>
            <a:r>
              <a:rPr lang="en-US" altLang="en-US" sz="2400" dirty="0" smtClean="0">
                <a:solidFill>
                  <a:srgbClr val="FFFF00"/>
                </a:solidFill>
                <a:effectLst/>
              </a:rPr>
              <a:t>		Generators</a:t>
            </a:r>
          </a:p>
          <a:p>
            <a:pPr>
              <a:lnSpc>
                <a:spcPct val="90000"/>
              </a:lnSpc>
              <a:buFont typeface="Wingdings" pitchFamily="2" charset="2"/>
              <a:buNone/>
            </a:pPr>
            <a:r>
              <a:rPr lang="en-US" altLang="en-US" sz="2400" dirty="0" smtClean="0">
                <a:solidFill>
                  <a:srgbClr val="FFFF00"/>
                </a:solidFill>
                <a:effectLst/>
              </a:rPr>
              <a:t>		Photo Cells</a:t>
            </a:r>
            <a:r>
              <a:rPr lang="en-US" altLang="en-US" dirty="0" smtClean="0">
                <a:solidFill>
                  <a:srgbClr val="FFFF00"/>
                </a:solidFill>
                <a:effectLst/>
              </a:rPr>
              <a:t> </a:t>
            </a:r>
          </a:p>
          <a:p>
            <a:pPr>
              <a:lnSpc>
                <a:spcPct val="90000"/>
              </a:lnSpc>
              <a:buFont typeface="Wingdings" pitchFamily="2" charset="2"/>
              <a:buNone/>
            </a:pPr>
            <a:r>
              <a:rPr lang="en-US" altLang="en-US" dirty="0" smtClean="0">
                <a:solidFill>
                  <a:srgbClr val="FFFF00"/>
                </a:solidFill>
                <a:effectLst/>
              </a:rPr>
              <a:t>		</a:t>
            </a:r>
            <a:r>
              <a:rPr lang="en-US" altLang="en-US" sz="2400" dirty="0" smtClean="0">
                <a:solidFill>
                  <a:srgbClr val="FFFF00"/>
                </a:solidFill>
                <a:effectLst/>
              </a:rPr>
              <a:t>Thermocouples</a:t>
            </a:r>
            <a:endParaRPr lang="en-US" altLang="en-US" dirty="0" smtClean="0">
              <a:solidFill>
                <a:srgbClr val="FFFF00"/>
              </a:solidFill>
              <a:effectLst/>
            </a:endParaRPr>
          </a:p>
        </p:txBody>
      </p:sp>
    </p:spTree>
    <p:extLst>
      <p:ext uri="{BB962C8B-B14F-4D97-AF65-F5344CB8AC3E}">
        <p14:creationId xmlns:p14="http://schemas.microsoft.com/office/powerpoint/2010/main" val="2143035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b="1" dirty="0" smtClean="0">
                <a:solidFill>
                  <a:srgbClr val="FFFF00"/>
                </a:solidFill>
              </a:rPr>
              <a:t>A useful analogy to help understand these terms is a system of plumbing pipes. </a:t>
            </a:r>
          </a:p>
          <a:p>
            <a:pPr algn="ctr"/>
            <a:endParaRPr lang="en-US" b="1" dirty="0" smtClean="0">
              <a:solidFill>
                <a:srgbClr val="FFFF00"/>
              </a:solidFill>
            </a:endParaRPr>
          </a:p>
          <a:p>
            <a:r>
              <a:rPr lang="en-US" b="1" dirty="0" smtClean="0">
                <a:solidFill>
                  <a:srgbClr val="FFFF00"/>
                </a:solidFill>
              </a:rPr>
              <a:t>Voltage = Water Pressure</a:t>
            </a:r>
          </a:p>
          <a:p>
            <a:r>
              <a:rPr lang="en-US" b="1" dirty="0" smtClean="0">
                <a:solidFill>
                  <a:srgbClr val="FFFF00"/>
                </a:solidFill>
              </a:rPr>
              <a:t>Current = Flow Rate </a:t>
            </a:r>
          </a:p>
          <a:p>
            <a:r>
              <a:rPr lang="en-US" b="1" dirty="0" smtClean="0">
                <a:solidFill>
                  <a:srgbClr val="FFFF00"/>
                </a:solidFill>
              </a:rPr>
              <a:t>Resistance = Pipe Size or Diameter</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914400"/>
            <a:ext cx="9144000" cy="5024438"/>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a:xfrm>
            <a:off x="533400" y="152400"/>
            <a:ext cx="8610600" cy="549275"/>
          </a:xfrm>
        </p:spPr>
        <p:txBody>
          <a:bodyPr/>
          <a:lstStyle/>
          <a:p>
            <a:pPr algn="l"/>
            <a:r>
              <a:rPr lang="en-US" dirty="0" smtClean="0"/>
              <a:t>Voltage</a:t>
            </a:r>
            <a:endParaRPr lang="en-US" dirty="0"/>
          </a:p>
        </p:txBody>
      </p:sp>
      <p:sp>
        <p:nvSpPr>
          <p:cNvPr id="792579" name="Rectangle 3"/>
          <p:cNvSpPr>
            <a:spLocks noGrp="1" noChangeArrowheads="1"/>
          </p:cNvSpPr>
          <p:nvPr>
            <p:ph type="body" idx="1"/>
          </p:nvPr>
        </p:nvSpPr>
        <p:spPr>
          <a:xfrm>
            <a:off x="381000" y="914400"/>
            <a:ext cx="8534400" cy="2362200"/>
          </a:xfrm>
        </p:spPr>
        <p:txBody>
          <a:bodyPr/>
          <a:lstStyle/>
          <a:p>
            <a:r>
              <a:rPr lang="en-US" sz="2800" b="1" dirty="0" smtClean="0">
                <a:solidFill>
                  <a:srgbClr val="FFFF00"/>
                </a:solidFill>
              </a:rPr>
              <a:t>a measure of electric </a:t>
            </a:r>
            <a:r>
              <a:rPr lang="en-US" sz="2800" b="1" i="1" dirty="0" smtClean="0">
                <a:solidFill>
                  <a:srgbClr val="FFFF00"/>
                </a:solidFill>
              </a:rPr>
              <a:t>potential energy</a:t>
            </a:r>
          </a:p>
          <a:p>
            <a:r>
              <a:rPr lang="en-US" sz="2800" b="1" dirty="0" smtClean="0">
                <a:solidFill>
                  <a:srgbClr val="FFFF00"/>
                </a:solidFill>
              </a:rPr>
              <a:t>voltage is an electrical </a:t>
            </a:r>
            <a:r>
              <a:rPr lang="en-US" sz="2800" b="1" dirty="0" smtClean="0">
                <a:solidFill>
                  <a:srgbClr val="FF0000"/>
                </a:solidFill>
              </a:rPr>
              <a:t>force</a:t>
            </a:r>
          </a:p>
          <a:p>
            <a:pPr lvl="1"/>
            <a:r>
              <a:rPr lang="en-US" b="1" dirty="0" smtClean="0">
                <a:solidFill>
                  <a:srgbClr val="FFFF00"/>
                </a:solidFill>
              </a:rPr>
              <a:t>measured in </a:t>
            </a:r>
            <a:r>
              <a:rPr lang="en-US" b="1" i="1" dirty="0" smtClean="0">
                <a:solidFill>
                  <a:srgbClr val="FFFF00"/>
                </a:solidFill>
              </a:rPr>
              <a:t>volts </a:t>
            </a:r>
            <a:r>
              <a:rPr lang="en-US" b="1" dirty="0" smtClean="0">
                <a:solidFill>
                  <a:srgbClr val="FFFF00"/>
                </a:solidFill>
              </a:rPr>
              <a:t>(V)</a:t>
            </a:r>
            <a:endParaRPr lang="en-US" b="1" i="1" dirty="0" smtClean="0">
              <a:solidFill>
                <a:srgbClr val="FFFF00"/>
              </a:solidFill>
            </a:endParaRPr>
          </a:p>
          <a:p>
            <a:r>
              <a:rPr lang="en-US" sz="2800" b="1" dirty="0">
                <a:solidFill>
                  <a:srgbClr val="FFFF00"/>
                </a:solidFill>
              </a:rPr>
              <a:t>a</a:t>
            </a:r>
            <a:r>
              <a:rPr lang="en-US" sz="2800" b="1" dirty="0" smtClean="0">
                <a:solidFill>
                  <a:srgbClr val="FFFF00"/>
                </a:solidFill>
              </a:rPr>
              <a:t> </a:t>
            </a:r>
            <a:r>
              <a:rPr lang="en-US" sz="2800" b="1" i="1" u="sng" dirty="0" smtClean="0">
                <a:solidFill>
                  <a:srgbClr val="FFFF00"/>
                </a:solidFill>
              </a:rPr>
              <a:t>difference</a:t>
            </a:r>
            <a:r>
              <a:rPr lang="en-US" sz="2800" b="1" dirty="0" smtClean="0">
                <a:solidFill>
                  <a:srgbClr val="FFFF00"/>
                </a:solidFill>
              </a:rPr>
              <a:t> in voltage provides the energy that causes current to flow</a:t>
            </a:r>
            <a:endParaRPr lang="en-US" sz="2800" b="1" dirty="0">
              <a:solidFill>
                <a:srgbClr val="FFFF00"/>
              </a:solidFill>
            </a:endParaRPr>
          </a:p>
        </p:txBody>
      </p:sp>
      <p:pic>
        <p:nvPicPr>
          <p:cNvPr id="27652" name="Picture 4" descr="http://www.bcae1.com/images/gifs/voltage1.gif"/>
          <p:cNvPicPr>
            <a:picLocks noChangeAspect="1" noChangeArrowheads="1"/>
          </p:cNvPicPr>
          <p:nvPr/>
        </p:nvPicPr>
        <p:blipFill>
          <a:blip r:embed="rId2" cstate="print"/>
          <a:srcRect/>
          <a:stretch>
            <a:fillRect/>
          </a:stretch>
        </p:blipFill>
        <p:spPr bwMode="auto">
          <a:xfrm>
            <a:off x="838200" y="3352800"/>
            <a:ext cx="3962400" cy="2768253"/>
          </a:xfrm>
          <a:prstGeom prst="rect">
            <a:avLst/>
          </a:prstGeom>
          <a:noFill/>
        </p:spPr>
      </p:pic>
      <p:pic>
        <p:nvPicPr>
          <p:cNvPr id="27654" name="Picture 6" descr="http://www.compworks.faithweb.com/electronics/pictures/voltage001.gif"/>
          <p:cNvPicPr>
            <a:picLocks noChangeAspect="1" noChangeArrowheads="1"/>
          </p:cNvPicPr>
          <p:nvPr/>
        </p:nvPicPr>
        <p:blipFill>
          <a:blip r:embed="rId3" cstate="print"/>
          <a:srcRect/>
          <a:stretch>
            <a:fillRect/>
          </a:stretch>
        </p:blipFill>
        <p:spPr bwMode="auto">
          <a:xfrm>
            <a:off x="5181600" y="3657600"/>
            <a:ext cx="2895600" cy="22333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2579">
                                            <p:txEl>
                                              <p:pRg st="0" end="0"/>
                                            </p:txEl>
                                          </p:spTgt>
                                        </p:tgtEl>
                                        <p:attrNameLst>
                                          <p:attrName>style.visibility</p:attrName>
                                        </p:attrNameLst>
                                      </p:cBhvr>
                                      <p:to>
                                        <p:strVal val="visible"/>
                                      </p:to>
                                    </p:set>
                                    <p:animEffect transition="in" filter="blinds(horizontal)">
                                      <p:cBhvr>
                                        <p:cTn id="7" dur="500"/>
                                        <p:tgtEl>
                                          <p:spTgt spid="79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92579">
                                            <p:txEl>
                                              <p:pRg st="1" end="1"/>
                                            </p:txEl>
                                          </p:spTgt>
                                        </p:tgtEl>
                                        <p:attrNameLst>
                                          <p:attrName>style.visibility</p:attrName>
                                        </p:attrNameLst>
                                      </p:cBhvr>
                                      <p:to>
                                        <p:strVal val="visible"/>
                                      </p:to>
                                    </p:set>
                                    <p:animEffect transition="in" filter="blinds(horizontal)">
                                      <p:cBhvr>
                                        <p:cTn id="12" dur="500"/>
                                        <p:tgtEl>
                                          <p:spTgt spid="792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92579">
                                            <p:txEl>
                                              <p:pRg st="2" end="2"/>
                                            </p:txEl>
                                          </p:spTgt>
                                        </p:tgtEl>
                                        <p:attrNameLst>
                                          <p:attrName>style.visibility</p:attrName>
                                        </p:attrNameLst>
                                      </p:cBhvr>
                                      <p:to>
                                        <p:strVal val="visible"/>
                                      </p:to>
                                    </p:set>
                                    <p:animEffect transition="in" filter="blinds(horizontal)">
                                      <p:cBhvr>
                                        <p:cTn id="17" dur="500"/>
                                        <p:tgtEl>
                                          <p:spTgt spid="792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92579">
                                            <p:txEl>
                                              <p:pRg st="3" end="3"/>
                                            </p:txEl>
                                          </p:spTgt>
                                        </p:tgtEl>
                                        <p:attrNameLst>
                                          <p:attrName>style.visibility</p:attrName>
                                        </p:attrNameLst>
                                      </p:cBhvr>
                                      <p:to>
                                        <p:strVal val="visible"/>
                                      </p:to>
                                    </p:set>
                                    <p:animEffect transition="in" filter="blinds(horizontal)">
                                      <p:cBhvr>
                                        <p:cTn id="22" dur="500"/>
                                        <p:tgtEl>
                                          <p:spTgt spid="792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3"/>
          </a:xfrm>
        </p:spPr>
        <p:txBody>
          <a:bodyPr/>
          <a:lstStyle/>
          <a:p>
            <a:pPr eaLnBrk="1" hangingPunct="1">
              <a:defRPr/>
            </a:pPr>
            <a:r>
              <a:rPr lang="en-US" dirty="0" smtClean="0">
                <a:solidFill>
                  <a:srgbClr val="FFFF00"/>
                </a:solidFill>
                <a:latin typeface="Times-Bold"/>
              </a:rPr>
              <a:t>Voltage</a:t>
            </a:r>
            <a:endParaRPr lang="en-US" dirty="0">
              <a:solidFill>
                <a:srgbClr val="FFFF00"/>
              </a:solidFill>
            </a:endParaRPr>
          </a:p>
        </p:txBody>
      </p:sp>
      <p:sp>
        <p:nvSpPr>
          <p:cNvPr id="3" name="Content Placeholder 2"/>
          <p:cNvSpPr>
            <a:spLocks noGrp="1"/>
          </p:cNvSpPr>
          <p:nvPr>
            <p:ph idx="1"/>
          </p:nvPr>
        </p:nvSpPr>
        <p:spPr>
          <a:xfrm>
            <a:off x="533400" y="914400"/>
            <a:ext cx="8229600" cy="1524000"/>
          </a:xfrm>
        </p:spPr>
        <p:txBody>
          <a:bodyPr/>
          <a:lstStyle/>
          <a:p>
            <a:pPr eaLnBrk="1" hangingPunct="1">
              <a:defRPr/>
            </a:pPr>
            <a:r>
              <a:rPr lang="en-US" sz="2000" dirty="0" smtClean="0">
                <a:latin typeface="Times-Bold"/>
              </a:rPr>
              <a:t>A </a:t>
            </a:r>
            <a:r>
              <a:rPr lang="en-US" sz="2000" b="1" dirty="0" smtClean="0">
                <a:solidFill>
                  <a:srgbClr val="FFFF00"/>
                </a:solidFill>
                <a:latin typeface="Times-Bold"/>
              </a:rPr>
              <a:t>Voltage Source </a:t>
            </a:r>
            <a:r>
              <a:rPr lang="en-US" sz="2000" dirty="0" smtClean="0">
                <a:latin typeface="Times-Roman"/>
              </a:rPr>
              <a:t>(</a:t>
            </a:r>
            <a:r>
              <a:rPr lang="en-US" sz="2000" dirty="0" smtClean="0">
                <a:solidFill>
                  <a:srgbClr val="FFC000"/>
                </a:solidFill>
                <a:latin typeface="Times-Roman"/>
              </a:rPr>
              <a:t>battery</a:t>
            </a:r>
            <a:r>
              <a:rPr lang="en-US" sz="2000" dirty="0" smtClean="0">
                <a:latin typeface="Times-Roman"/>
              </a:rPr>
              <a:t> or </a:t>
            </a:r>
            <a:r>
              <a:rPr lang="en-US" sz="2000" dirty="0" smtClean="0">
                <a:solidFill>
                  <a:srgbClr val="FFC000"/>
                </a:solidFill>
                <a:latin typeface="Times-Roman"/>
              </a:rPr>
              <a:t>generator</a:t>
            </a:r>
            <a:r>
              <a:rPr lang="en-US" sz="2000" dirty="0" smtClean="0">
                <a:latin typeface="Times-Roman"/>
              </a:rPr>
              <a:t>) is required to maintain the electrical potential in a circuit.</a:t>
            </a:r>
          </a:p>
          <a:p>
            <a:pPr eaLnBrk="1" hangingPunct="1">
              <a:defRPr/>
            </a:pPr>
            <a:endParaRPr lang="en-US" sz="2000" dirty="0"/>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62200"/>
            <a:ext cx="72659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91000"/>
            <a:ext cx="28987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114800"/>
            <a:ext cx="23622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114800"/>
            <a:ext cx="22098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169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27039"/>
            <a:ext cx="8686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ffectLst/>
              </a:rPr>
              <a:t>Two Types of Batteries</a:t>
            </a:r>
          </a:p>
        </p:txBody>
      </p:sp>
      <p:sp>
        <p:nvSpPr>
          <p:cNvPr id="17411" name="Rectangle 6"/>
          <p:cNvSpPr>
            <a:spLocks noGrp="1" noChangeArrowheads="1"/>
          </p:cNvSpPr>
          <p:nvPr>
            <p:ph sz="half" idx="1"/>
          </p:nvPr>
        </p:nvSpPr>
        <p:spPr>
          <a:xfrm>
            <a:off x="226142" y="1676400"/>
            <a:ext cx="42672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altLang="en-US" dirty="0" smtClean="0">
                <a:solidFill>
                  <a:srgbClr val="FFFF00"/>
                </a:solidFill>
                <a:effectLst/>
              </a:rPr>
              <a:t>	    Wet Cell</a:t>
            </a:r>
          </a:p>
        </p:txBody>
      </p:sp>
      <p:sp>
        <p:nvSpPr>
          <p:cNvPr id="17412" name="Rectangle 7"/>
          <p:cNvSpPr>
            <a:spLocks noGrp="1" noChangeArrowheads="1"/>
          </p:cNvSpPr>
          <p:nvPr>
            <p:ph sz="half" idx="2"/>
          </p:nvPr>
        </p:nvSpPr>
        <p:spPr>
          <a:xfrm>
            <a:off x="4419600" y="1600200"/>
            <a:ext cx="4038600" cy="4454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r>
              <a:rPr lang="en-US" altLang="en-US" dirty="0" smtClean="0">
                <a:effectLst/>
              </a:rPr>
              <a:t>		   </a:t>
            </a:r>
            <a:r>
              <a:rPr lang="en-US" altLang="en-US" dirty="0" smtClean="0">
                <a:solidFill>
                  <a:srgbClr val="FFFF00"/>
                </a:solidFill>
                <a:effectLst/>
              </a:rPr>
              <a:t>Dry Cell</a:t>
            </a:r>
          </a:p>
        </p:txBody>
      </p:sp>
      <p:pic>
        <p:nvPicPr>
          <p:cNvPr id="17414" name="Picture 5" descr="Wet_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19400"/>
            <a:ext cx="396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descr="Dry-cell-batter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19400"/>
            <a:ext cx="3657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705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 atom design template">
  <a:themeElements>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Office Them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Office Them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atom design template</Template>
  <TotalTime>487</TotalTime>
  <Words>872</Words>
  <Application>Microsoft Office PowerPoint</Application>
  <PresentationFormat>On-screen Show (4:3)</PresentationFormat>
  <Paragraphs>103</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Blue atom design template</vt:lpstr>
      <vt:lpstr>Electricity</vt:lpstr>
      <vt:lpstr>Charge</vt:lpstr>
      <vt:lpstr>Current Electricity - Circuits</vt:lpstr>
      <vt:lpstr>Making Electrons Move</vt:lpstr>
      <vt:lpstr>PowerPoint Presentation</vt:lpstr>
      <vt:lpstr>PowerPoint Presentation</vt:lpstr>
      <vt:lpstr>Voltage</vt:lpstr>
      <vt:lpstr>Voltage</vt:lpstr>
      <vt:lpstr>Two Types of Batteries</vt:lpstr>
      <vt:lpstr>Electrical Current</vt:lpstr>
      <vt:lpstr>Electrical Current</vt:lpstr>
      <vt:lpstr>There are 2 types of Currents:</vt:lpstr>
      <vt:lpstr>There are 2 types of currents:</vt:lpstr>
      <vt:lpstr>PowerPoint Presentation</vt:lpstr>
      <vt:lpstr>Resistance</vt:lpstr>
      <vt:lpstr>Electrical Resistance</vt:lpstr>
      <vt:lpstr>Ohm’s Law</vt:lpstr>
      <vt:lpstr>Circuits</vt:lpstr>
      <vt:lpstr>PowerPoint Presentation</vt:lpstr>
      <vt:lpstr>Series Circuits</vt:lpstr>
      <vt:lpstr>PowerPoint Presentation</vt:lpstr>
      <vt:lpstr>Parallel Circuits</vt:lpstr>
      <vt:lpstr>Parallel Circuits</vt:lpstr>
      <vt:lpstr>Schematic Diagrams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dc:title>
  <dc:creator>Mike and Chandra</dc:creator>
  <cp:lastModifiedBy>Nick Murdock</cp:lastModifiedBy>
  <cp:revision>42</cp:revision>
  <dcterms:created xsi:type="dcterms:W3CDTF">2011-04-27T00:39:48Z</dcterms:created>
  <dcterms:modified xsi:type="dcterms:W3CDTF">2014-12-01T13:54:33Z</dcterms:modified>
</cp:coreProperties>
</file>