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8" r:id="rId12"/>
    <p:sldId id="264" r:id="rId13"/>
    <p:sldId id="266" r:id="rId14"/>
    <p:sldId id="267" r:id="rId15"/>
    <p:sldId id="269" r:id="rId16"/>
    <p:sldId id="263" r:id="rId17"/>
    <p:sldId id="274" r:id="rId18"/>
    <p:sldId id="275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7" autoAdjust="0"/>
  </p:normalViewPr>
  <p:slideViewPr>
    <p:cSldViewPr>
      <p:cViewPr varScale="1">
        <p:scale>
          <a:sx n="91" d="100"/>
          <a:sy n="91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00370-BAEF-4D15-A0E0-5FACE5B1282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4897A-0F6B-4E7A-BB8D-2D44B88B4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CC163-C183-441E-AE70-D0863021C1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see picture next slide</a:t>
            </a:r>
            <a:r>
              <a:rPr lang="en-US" baseline="0" dirty="0" smtClean="0"/>
              <a:t> for mass and pass around 8 grad </a:t>
            </a:r>
            <a:r>
              <a:rPr lang="en-US" baseline="0" dirty="0" err="1" smtClean="0"/>
              <a:t>cyl</a:t>
            </a:r>
            <a:r>
              <a:rPr lang="en-US" baseline="0" dirty="0" smtClean="0"/>
              <a:t> with 10.4 ml of water in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4897A-0F6B-4E7A-BB8D-2D44B88B47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2F5FA8-B00B-42B0-A80C-FE4FDB5E93DB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DDC21D-D416-43AB-BD05-737D47D02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8bRciuMLqQ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7A5xLk3hI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4038600" cy="3276600"/>
          </a:xfrm>
        </p:spPr>
        <p:txBody>
          <a:bodyPr>
            <a:normAutofit/>
          </a:bodyPr>
          <a:lstStyle/>
          <a:p>
            <a:r>
              <a:rPr lang="en-US" b="1" cap="none" dirty="0" smtClean="0"/>
              <a:t>Properties of Matter and Density</a:t>
            </a:r>
            <a:endParaRPr lang="en-US" b="1" cap="none" dirty="0"/>
          </a:p>
        </p:txBody>
      </p:sp>
      <p:pic>
        <p:nvPicPr>
          <p:cNvPr id="4" name="Picture 2" descr="Experim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6576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7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kuykendall.net/images/measurement/balance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001000" cy="598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946355"/>
            <a:ext cx="79248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69846" y="5638800"/>
            <a:ext cx="247375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289.96</a:t>
            </a:r>
            <a:r>
              <a:rPr lang="en-US" sz="4400" b="1" dirty="0" smtClean="0">
                <a:solidFill>
                  <a:srgbClr val="FFFF00"/>
                </a:solidFill>
              </a:rPr>
              <a:t>8</a:t>
            </a:r>
            <a:r>
              <a:rPr lang="en-US" sz="4400" b="1" dirty="0" smtClean="0"/>
              <a:t> 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745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mepages.ius.edu/dspurloc/c121/images/anglemenisc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367868" cy="54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wplatt.edu/chemep/chem/chemscape/labdocs/catofp/measurea/volume/gradcyl/pic/07424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1" y="361949"/>
            <a:ext cx="7035799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3619" y="5722203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6.6</a:t>
            </a:r>
            <a:r>
              <a:rPr lang="en-US" sz="4800" b="1" dirty="0" smtClean="0">
                <a:solidFill>
                  <a:srgbClr val="FFFF00"/>
                </a:solidFill>
              </a:rPr>
              <a:t>2</a:t>
            </a:r>
            <a:r>
              <a:rPr lang="en-US" sz="4800" b="1" dirty="0" smtClean="0"/>
              <a:t> ml</a:t>
            </a:r>
            <a:endParaRPr lang="en-US" sz="4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905000" y="4007604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619" y="5722203"/>
            <a:ext cx="2475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11.5</a:t>
            </a:r>
            <a:r>
              <a:rPr lang="en-US" sz="4800" b="1" dirty="0" smtClean="0">
                <a:solidFill>
                  <a:srgbClr val="FFFF00"/>
                </a:solidFill>
              </a:rPr>
              <a:t>1</a:t>
            </a:r>
            <a:r>
              <a:rPr lang="en-US" sz="4800" b="1" dirty="0" smtClean="0"/>
              <a:t> ml</a:t>
            </a:r>
            <a:endParaRPr lang="en-US" sz="4800" b="1" dirty="0"/>
          </a:p>
        </p:txBody>
      </p:sp>
      <p:pic>
        <p:nvPicPr>
          <p:cNvPr id="3074" name="Picture 2" descr="http://www.uwplatt.edu/chemep/chem/chemscape/labdocs/catofp/measurea/volume/gradcyl/pic/00230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2" y="76200"/>
            <a:ext cx="7416798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25601" y="3352800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5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619" y="5722203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52.7 ml</a:t>
            </a:r>
            <a:endParaRPr lang="en-US" sz="4800" b="1" dirty="0"/>
          </a:p>
        </p:txBody>
      </p:sp>
      <p:pic>
        <p:nvPicPr>
          <p:cNvPr id="2050" name="Picture 2" descr="http://www.uwplatt.edu/chemep/chem/chemscape/labdocs/catofp/measurea/volume/gradcyl/pic/00322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2" y="304800"/>
            <a:ext cx="6908798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619" y="5722203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5.88 ml</a:t>
            </a:r>
            <a:endParaRPr lang="en-US" sz="4800" b="1" dirty="0"/>
          </a:p>
        </p:txBody>
      </p:sp>
      <p:pic>
        <p:nvPicPr>
          <p:cNvPr id="5122" name="Picture 2" descr="Close-up of meniscus. {104vol07.jpg (17576 bytes)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33" y="381000"/>
            <a:ext cx="52829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95400" y="2873645"/>
            <a:ext cx="60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3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762000"/>
            <a:ext cx="822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b="1">
                <a:latin typeface="Times New Roman" pitchFamily="18" charset="0"/>
              </a:rPr>
              <a:t>Example problem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199" y="1524000"/>
            <a:ext cx="7949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</a:rPr>
              <a:t>56.42 </a:t>
            </a:r>
            <a:r>
              <a:rPr lang="en-US" sz="3200" b="1" dirty="0">
                <a:latin typeface="Times New Roman" pitchFamily="18" charset="0"/>
              </a:rPr>
              <a:t>g piece of lead has </a:t>
            </a:r>
            <a:r>
              <a:rPr lang="en-US" sz="3200" b="1" dirty="0" smtClean="0">
                <a:latin typeface="Times New Roman" pitchFamily="18" charset="0"/>
              </a:rPr>
              <a:t>a volume </a:t>
            </a:r>
            <a:r>
              <a:rPr lang="en-US" sz="3200" b="1" dirty="0">
                <a:latin typeface="Times New Roman" pitchFamily="18" charset="0"/>
              </a:rPr>
              <a:t>of </a:t>
            </a:r>
            <a:r>
              <a:rPr lang="en-US" sz="3200" b="1" dirty="0" smtClean="0">
                <a:latin typeface="Times New Roman" pitchFamily="18" charset="0"/>
              </a:rPr>
              <a:t>5.0 </a:t>
            </a:r>
            <a:r>
              <a:rPr lang="en-US" sz="3200" b="1" dirty="0">
                <a:latin typeface="Times New Roman" pitchFamily="18" charset="0"/>
              </a:rPr>
              <a:t>ml.  Calculate its density.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4313" y="3429000"/>
            <a:ext cx="86106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42913" y="3581400"/>
            <a:ext cx="3671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</a:rPr>
              <a:t>M= </a:t>
            </a:r>
            <a:r>
              <a:rPr lang="en-US" sz="2800" b="1" dirty="0" smtClean="0">
                <a:latin typeface="Times New Roman" pitchFamily="18" charset="0"/>
              </a:rPr>
              <a:t>56.42 </a:t>
            </a:r>
            <a:r>
              <a:rPr lang="en-US" sz="2800" b="1" dirty="0">
                <a:latin typeface="Times New Roman" pitchFamily="18" charset="0"/>
              </a:rPr>
              <a:t>g 	  D=M/V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</a:rPr>
              <a:t>V= </a:t>
            </a:r>
            <a:r>
              <a:rPr lang="en-US" sz="2800" b="1" dirty="0" smtClean="0">
                <a:latin typeface="Times New Roman" pitchFamily="18" charset="0"/>
              </a:rPr>
              <a:t>5.0 </a:t>
            </a:r>
            <a:r>
              <a:rPr lang="en-US" sz="2800" b="1" dirty="0">
                <a:latin typeface="Times New Roman" pitchFamily="18" charset="0"/>
              </a:rPr>
              <a:t>ml	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271713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3948113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157913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23913" y="3048000"/>
            <a:ext cx="8066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</a:rPr>
              <a:t>given                        formula              set up problem               answer w/ unit of measurement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38200" y="5105400"/>
            <a:ext cx="7277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 i="1" dirty="0">
                <a:latin typeface="Times New Roman" pitchFamily="18" charset="0"/>
              </a:rPr>
              <a:t>ml</a:t>
            </a:r>
            <a:r>
              <a:rPr lang="en-US" sz="3200" b="1" dirty="0">
                <a:latin typeface="Times New Roman" pitchFamily="18" charset="0"/>
              </a:rPr>
              <a:t> is same as </a:t>
            </a:r>
            <a:r>
              <a:rPr lang="en-US" sz="3200" b="1" i="1" dirty="0">
                <a:latin typeface="Times New Roman" pitchFamily="18" charset="0"/>
              </a:rPr>
              <a:t>cm</a:t>
            </a:r>
            <a:r>
              <a:rPr lang="en-US" sz="3200" b="1" i="1" baseline="30000" dirty="0">
                <a:latin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</a:rPr>
              <a:t> so sometimes see </a:t>
            </a:r>
            <a:r>
              <a:rPr lang="en-US" sz="3200" b="1" i="1" dirty="0">
                <a:solidFill>
                  <a:srgbClr val="FFC000"/>
                </a:solidFill>
                <a:latin typeface="Times New Roman" pitchFamily="18" charset="0"/>
              </a:rPr>
              <a:t>g/cm</a:t>
            </a:r>
            <a:r>
              <a:rPr lang="en-US" sz="3200" b="1" i="1" baseline="30000" dirty="0">
                <a:solidFill>
                  <a:srgbClr val="FFC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62400" y="3667780"/>
            <a:ext cx="2119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56.42</a:t>
            </a:r>
            <a:r>
              <a:rPr lang="en-US" sz="2800" b="1" dirty="0" smtClean="0">
                <a:solidFill>
                  <a:srgbClr val="FF9900"/>
                </a:solidFill>
                <a:latin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</a:rPr>
              <a:t>/5.0</a:t>
            </a:r>
            <a:r>
              <a:rPr lang="en-US" sz="2800" b="1" dirty="0" smtClean="0">
                <a:solidFill>
                  <a:srgbClr val="FF9900"/>
                </a:solidFill>
                <a:latin typeface="Times New Roman" pitchFamily="18" charset="0"/>
              </a:rPr>
              <a:t>ml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05600" y="3682425"/>
            <a:ext cx="880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11.3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543800" y="3743980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</a:rPr>
              <a:t>g/ml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977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  <p:bldP spid="13316" grpId="0" animBg="1"/>
      <p:bldP spid="13317" grpId="0" autoUpdateAnimBg="0"/>
      <p:bldP spid="13318" grpId="0" animBg="1"/>
      <p:bldP spid="13319" grpId="0" animBg="1"/>
      <p:bldP spid="13320" grpId="0" animBg="1"/>
      <p:bldP spid="13321" grpId="0" autoUpdateAnimBg="0"/>
      <p:bldP spid="13324" grpId="0" autoUpdateAnimBg="0"/>
      <p:bldP spid="13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762000"/>
            <a:ext cx="8229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b="1">
                <a:latin typeface="Times New Roman" pitchFamily="18" charset="0"/>
              </a:rPr>
              <a:t>Example problem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5800" y="15240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A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???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g </a:t>
            </a:r>
            <a:r>
              <a:rPr lang="en-US" sz="3200" b="1" dirty="0">
                <a:latin typeface="Times New Roman" pitchFamily="18" charset="0"/>
              </a:rPr>
              <a:t>piece of lead has </a:t>
            </a:r>
            <a:r>
              <a:rPr lang="en-US" sz="3200" b="1" dirty="0" smtClean="0">
                <a:latin typeface="Times New Roman" pitchFamily="18" charset="0"/>
              </a:rPr>
              <a:t>a volume </a:t>
            </a:r>
            <a:r>
              <a:rPr lang="en-US" sz="3200" b="1" dirty="0">
                <a:latin typeface="Times New Roman" pitchFamily="18" charset="0"/>
              </a:rPr>
              <a:t>of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??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ml</a:t>
            </a:r>
            <a:r>
              <a:rPr lang="en-US" sz="3200" b="1" dirty="0">
                <a:latin typeface="Times New Roman" pitchFamily="18" charset="0"/>
              </a:rPr>
              <a:t>.  Calculate its density.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4313" y="3429000"/>
            <a:ext cx="86106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4312" y="3581400"/>
            <a:ext cx="45100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</a:rPr>
              <a:t>M= </a:t>
            </a:r>
            <a:r>
              <a:rPr lang="en-US" sz="2800" b="1" dirty="0" smtClean="0">
                <a:latin typeface="Times New Roman" pitchFamily="18" charset="0"/>
              </a:rPr>
              <a:t>118.05 g    D=M/V</a:t>
            </a:r>
            <a:endParaRPr lang="en-US" sz="2800" b="1" dirty="0"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latin typeface="Times New Roman" pitchFamily="18" charset="0"/>
              </a:rPr>
              <a:t>V= </a:t>
            </a:r>
            <a:r>
              <a:rPr lang="en-US" sz="2800" b="1" dirty="0" smtClean="0">
                <a:latin typeface="Times New Roman" pitchFamily="18" charset="0"/>
              </a:rPr>
              <a:t>10.4 </a:t>
            </a:r>
            <a:r>
              <a:rPr lang="en-US" sz="2800" b="1" dirty="0">
                <a:latin typeface="Times New Roman" pitchFamily="18" charset="0"/>
              </a:rPr>
              <a:t>ml	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271713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3948113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6294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23913" y="3048000"/>
            <a:ext cx="8066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</a:rPr>
              <a:t>given                        formula              set up problem               answer w/ unit of measurement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38200" y="5105400"/>
            <a:ext cx="7277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 i="1" dirty="0">
                <a:latin typeface="Times New Roman" pitchFamily="18" charset="0"/>
              </a:rPr>
              <a:t>ml</a:t>
            </a:r>
            <a:r>
              <a:rPr lang="en-US" sz="3200" b="1" dirty="0">
                <a:latin typeface="Times New Roman" pitchFamily="18" charset="0"/>
              </a:rPr>
              <a:t> is same as </a:t>
            </a:r>
            <a:r>
              <a:rPr lang="en-US" sz="3200" b="1" i="1" dirty="0">
                <a:latin typeface="Times New Roman" pitchFamily="18" charset="0"/>
              </a:rPr>
              <a:t>cm</a:t>
            </a:r>
            <a:r>
              <a:rPr lang="en-US" sz="3200" b="1" i="1" baseline="30000" dirty="0">
                <a:latin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</a:rPr>
              <a:t> so sometimes see </a:t>
            </a:r>
            <a:r>
              <a:rPr lang="en-US" sz="3200" b="1" i="1" dirty="0">
                <a:solidFill>
                  <a:srgbClr val="FFC000"/>
                </a:solidFill>
                <a:latin typeface="Times New Roman" pitchFamily="18" charset="0"/>
              </a:rPr>
              <a:t>g/cm</a:t>
            </a:r>
            <a:r>
              <a:rPr lang="en-US" sz="3200" b="1" i="1" baseline="30000" dirty="0">
                <a:solidFill>
                  <a:srgbClr val="FFC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62400" y="3667780"/>
            <a:ext cx="25485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118.05 </a:t>
            </a:r>
            <a:r>
              <a:rPr lang="en-US" sz="2800" b="1" dirty="0" smtClean="0">
                <a:solidFill>
                  <a:srgbClr val="FF9900"/>
                </a:solidFill>
                <a:latin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</a:rPr>
              <a:t>/10.4</a:t>
            </a:r>
            <a:r>
              <a:rPr lang="en-US" sz="2800" b="1" dirty="0" smtClean="0">
                <a:solidFill>
                  <a:srgbClr val="FF9900"/>
                </a:solidFill>
                <a:latin typeface="Times New Roman" pitchFamily="18" charset="0"/>
              </a:rPr>
              <a:t>ml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05600" y="3682425"/>
            <a:ext cx="1085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11.35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71663" y="3743980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</a:rPr>
              <a:t>g/ml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  <p:bldP spid="13316" grpId="0" animBg="1"/>
      <p:bldP spid="13317" grpId="0" autoUpdateAnimBg="0"/>
      <p:bldP spid="13318" grpId="0" animBg="1"/>
      <p:bldP spid="13319" grpId="0" animBg="1"/>
      <p:bldP spid="13320" grpId="0" animBg="1"/>
      <p:bldP spid="13321" grpId="0" autoUpdateAnimBg="0"/>
      <p:bldP spid="13324" grpId="0" autoUpdateAnimBg="0"/>
      <p:bldP spid="13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42" y="0"/>
            <a:ext cx="8907756" cy="6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5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properties of SOME, but not all matter are:</a:t>
            </a:r>
          </a:p>
          <a:p>
            <a:pPr lvl="1"/>
            <a:r>
              <a:rPr lang="en-US" sz="2800" b="1" dirty="0" smtClean="0"/>
              <a:t>boiling point</a:t>
            </a:r>
          </a:p>
          <a:p>
            <a:pPr lvl="1"/>
            <a:r>
              <a:rPr lang="en-US" sz="2800" b="1" dirty="0" smtClean="0"/>
              <a:t>melting point</a:t>
            </a:r>
          </a:p>
          <a:p>
            <a:pPr lvl="1"/>
            <a:r>
              <a:rPr lang="en-US" sz="2800" b="1" dirty="0" smtClean="0"/>
              <a:t>flammability</a:t>
            </a:r>
          </a:p>
          <a:p>
            <a:pPr lvl="1"/>
            <a:r>
              <a:rPr lang="en-US" sz="2800" b="1" dirty="0" smtClean="0"/>
              <a:t>color of flame when burned</a:t>
            </a:r>
          </a:p>
          <a:p>
            <a:pPr lvl="1"/>
            <a:r>
              <a:rPr lang="en-US" sz="2800" b="1" dirty="0" smtClean="0"/>
              <a:t>solubility in water or other liquids</a:t>
            </a:r>
          </a:p>
          <a:p>
            <a:pPr lvl="1"/>
            <a:r>
              <a:rPr lang="en-US" sz="2800" b="1" dirty="0" smtClean="0"/>
              <a:t>color</a:t>
            </a:r>
          </a:p>
          <a:p>
            <a:pPr lvl="1"/>
            <a:r>
              <a:rPr lang="en-US" sz="2800" b="1" dirty="0" smtClean="0"/>
              <a:t>smell</a:t>
            </a:r>
          </a:p>
          <a:p>
            <a:pPr lvl="1"/>
            <a:r>
              <a:rPr lang="en-US" sz="2800" b="1" dirty="0" smtClean="0"/>
              <a:t>shape (on a molecular left, think of crystals)</a:t>
            </a:r>
          </a:p>
          <a:p>
            <a:pPr lvl="1"/>
            <a:r>
              <a:rPr lang="en-US" sz="2800" b="1" dirty="0" smtClean="0"/>
              <a:t>reactivity with other chemicals</a:t>
            </a:r>
          </a:p>
          <a:p>
            <a:pPr lvl="1"/>
            <a:r>
              <a:rPr lang="en-US" sz="2800" b="1" dirty="0" smtClean="0"/>
              <a:t>conductivity of electricity or heat</a:t>
            </a:r>
          </a:p>
          <a:p>
            <a:pPr lvl="1"/>
            <a:endParaRPr lang="en-US" sz="2800" b="1" dirty="0" smtClean="0"/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37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is made up of tiny particles called </a:t>
            </a:r>
            <a:r>
              <a:rPr lang="en-US" sz="2800" b="1" i="1" dirty="0" smtClean="0"/>
              <a:t>atoms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first </a:t>
            </a:r>
            <a:r>
              <a:rPr lang="en-US" sz="2800" b="1" i="1" dirty="0" smtClean="0"/>
              <a:t>evidence</a:t>
            </a:r>
            <a:r>
              <a:rPr lang="en-US" sz="2800" b="1" dirty="0" smtClean="0"/>
              <a:t> for atoms was called </a:t>
            </a:r>
            <a:r>
              <a:rPr lang="en-US" sz="2800" b="1" i="1" dirty="0" smtClean="0">
                <a:solidFill>
                  <a:srgbClr val="FFFF00"/>
                </a:solidFill>
              </a:rPr>
              <a:t>Brownian motion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/>
              <a:t>for Robert Brown, who first noticed the jerky motion of pollen grains in water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800" b="1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170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>
                <a:latin typeface="Times New Roman" pitchFamily="18" charset="0"/>
              </a:rPr>
              <a:t>Matter</a:t>
            </a:r>
          </a:p>
        </p:txBody>
      </p:sp>
      <p:pic>
        <p:nvPicPr>
          <p:cNvPr id="8197" name="Picture 5" descr="http://josefbrandenburg.com/wp-content/uploads/2009/02/sucralose-molecu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24384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://www.dkimages.com/discover/previews/870/50032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676400"/>
            <a:ext cx="202723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3.bp.blogspot.com/_U9YMKUF9sOg/R3gcfERkt0I/AAAAAAAAAKs/wu7SX78p-Ns/s320/brownian_moti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10175"/>
            <a:ext cx="1676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6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 autoUpdateAnimBg="0"/>
      <p:bldP spid="1024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2743200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/>
              <a:t>properties of ALL matter: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i="1" dirty="0" smtClean="0">
                <a:solidFill>
                  <a:srgbClr val="66FF33"/>
                </a:solidFill>
              </a:rPr>
              <a:t>mass</a:t>
            </a:r>
            <a:r>
              <a:rPr lang="en-US" sz="2800" b="1" dirty="0" smtClean="0"/>
              <a:t>:  amount of matter (atoms) in an object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i="1" dirty="0" smtClean="0">
                <a:solidFill>
                  <a:srgbClr val="66FF33"/>
                </a:solidFill>
              </a:rPr>
              <a:t>volume</a:t>
            </a:r>
            <a:r>
              <a:rPr lang="en-US" sz="2800" b="1" dirty="0" smtClean="0"/>
              <a:t>:  amount of space an object takes up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i="1" dirty="0" smtClean="0">
                <a:solidFill>
                  <a:srgbClr val="FFFF00"/>
                </a:solidFill>
              </a:rPr>
              <a:t>density</a:t>
            </a:r>
            <a:r>
              <a:rPr lang="en-US" sz="2800" b="1" dirty="0" smtClean="0"/>
              <a:t>:  the mass per unit volume of an object</a:t>
            </a:r>
          </a:p>
          <a:p>
            <a:pPr marL="41148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en-US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086600" cy="301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228600" y="6183969"/>
            <a:ext cx="800100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90000"/>
              </a:lnSpc>
              <a:defRPr/>
            </a:pPr>
            <a:r>
              <a:rPr lang="en-US" sz="1400" b="1" dirty="0">
                <a:hlinkClick r:id="rId4"/>
              </a:rPr>
              <a:t>Back to the Future “Your are my density” </a:t>
            </a:r>
            <a:r>
              <a:rPr lang="en-US" sz="1400" b="1" dirty="0" smtClean="0">
                <a:hlinkClick r:id="rId4"/>
              </a:rPr>
              <a:t>clip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7288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worsleyschool.net/science/files/density/dense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79" y="1066800"/>
            <a:ext cx="2191616" cy="219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http://www.worsleyschool.net/science/files/density/dense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34509"/>
            <a:ext cx="22383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191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35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35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152400"/>
            <a:ext cx="440848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772400" cy="1095375"/>
          </a:xfrm>
        </p:spPr>
        <p:txBody>
          <a:bodyPr>
            <a:normAutofit fontScale="92500"/>
          </a:bodyPr>
          <a:lstStyle/>
          <a:p>
            <a:pPr lvl="1"/>
            <a:r>
              <a:rPr lang="en-US" sz="3200" b="1" dirty="0" smtClean="0"/>
              <a:t>density is a property of material </a:t>
            </a:r>
            <a:r>
              <a:rPr lang="en-US" sz="3200" b="1" u="sng" cap="all" dirty="0" smtClean="0"/>
              <a:t>independent</a:t>
            </a:r>
            <a:r>
              <a:rPr lang="en-US" sz="3200" b="1" dirty="0" smtClean="0"/>
              <a:t> of quantity or shape</a:t>
            </a:r>
            <a:endParaRPr lang="en-US" sz="2800" b="1" dirty="0" smtClean="0"/>
          </a:p>
          <a:p>
            <a:endParaRPr lang="en-US" sz="3600" b="1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4958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0756" y="533400"/>
            <a:ext cx="4038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Density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240756" y="1981200"/>
            <a:ext cx="4800600" cy="121920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95600" y="3962400"/>
            <a:ext cx="2674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>
                <a:latin typeface="Times New Roman" pitchFamily="18" charset="0"/>
              </a:rPr>
              <a:t>D = density</a:t>
            </a:r>
          </a:p>
          <a:p>
            <a:pPr eaLnBrk="1" hangingPunct="1"/>
            <a:r>
              <a:rPr lang="en-US" sz="4000" b="1">
                <a:latin typeface="Times New Roman" pitchFamily="18" charset="0"/>
              </a:rPr>
              <a:t>M = mass</a:t>
            </a:r>
          </a:p>
          <a:p>
            <a:pPr eaLnBrk="1" hangingPunct="1"/>
            <a:r>
              <a:rPr lang="en-US" sz="4000" b="1">
                <a:latin typeface="Times New Roman" pitchFamily="18" charset="0"/>
              </a:rPr>
              <a:t>V = volume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05200" y="2209800"/>
            <a:ext cx="2271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400" b="1">
                <a:latin typeface="Times New Roman" pitchFamily="18" charset="0"/>
              </a:rPr>
              <a:t>D = M/V</a:t>
            </a:r>
          </a:p>
        </p:txBody>
      </p:sp>
    </p:spTree>
    <p:extLst>
      <p:ext uri="{BB962C8B-B14F-4D97-AF65-F5344CB8AC3E}">
        <p14:creationId xmlns:p14="http://schemas.microsoft.com/office/powerpoint/2010/main" val="59787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  <p:bldP spid="11269" grpId="0" autoUpdateAnimBg="0"/>
      <p:bldP spid="112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rsdlovesscience.com/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45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791200"/>
            <a:ext cx="190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62.4</a:t>
            </a:r>
            <a:r>
              <a:rPr lang="en-US" sz="4400" b="1" dirty="0" smtClean="0">
                <a:solidFill>
                  <a:srgbClr val="FFFF00"/>
                </a:solidFill>
              </a:rPr>
              <a:t>0</a:t>
            </a:r>
            <a:r>
              <a:rPr lang="en-US" sz="4400" b="1" dirty="0" smtClean="0"/>
              <a:t> 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036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ideo.ecb.org/badger/download/vlc/images/VLC116_Triple_beam_bal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5791200"/>
            <a:ext cx="2191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347.0</a:t>
            </a:r>
            <a:r>
              <a:rPr lang="en-US" sz="4400" b="1" dirty="0" smtClean="0">
                <a:solidFill>
                  <a:srgbClr val="FFFF00"/>
                </a:solidFill>
              </a:rPr>
              <a:t>1</a:t>
            </a:r>
            <a:r>
              <a:rPr lang="en-US" sz="4400" b="1" dirty="0" smtClean="0"/>
              <a:t> 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274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355</TotalTime>
  <Words>291</Words>
  <Application>Microsoft Office PowerPoint</Application>
  <PresentationFormat>On-screen Show (4:3)</PresentationFormat>
  <Paragraphs>60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Properties of Matter and 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Nick Murdock</cp:lastModifiedBy>
  <cp:revision>16</cp:revision>
  <dcterms:created xsi:type="dcterms:W3CDTF">2011-12-13T23:10:59Z</dcterms:created>
  <dcterms:modified xsi:type="dcterms:W3CDTF">2014-03-25T13:48:58Z</dcterms:modified>
</cp:coreProperties>
</file>