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9" r:id="rId4"/>
    <p:sldId id="268" r:id="rId5"/>
    <p:sldId id="260" r:id="rId6"/>
    <p:sldId id="264" r:id="rId7"/>
    <p:sldId id="258" r:id="rId8"/>
    <p:sldId id="262" r:id="rId9"/>
    <p:sldId id="266" r:id="rId10"/>
    <p:sldId id="267" r:id="rId11"/>
    <p:sldId id="265"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a:srgbClr val="A22700"/>
    <a:srgbClr val="CC3300"/>
    <a:srgbClr val="FF0000"/>
    <a:srgbClr val="009900"/>
    <a:srgbClr val="FF0066"/>
    <a:srgbClr val="EFFCA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16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6E7F00B-57EA-4A78-A9F9-EF14A5D24A2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8D23F42-A63A-436C-897C-E33BD7B33DA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BC91A25-620D-496C-983D-24EE1A17C68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9C95A64-E1EA-4DAF-A0D6-58FFD3E263F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7AE63B-5F2E-43D2-B163-AF7FA5C817D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49D3F06-F4DE-4BBA-8A03-719E52F0933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0DE4182-B236-4E17-B0C2-13FF4DA8158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B3EE215-8A6D-4311-B731-58F807662BD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71EA4F2-EE4B-47BC-96E5-C85FF7862F2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A19E10E-1FBB-40E5-8E6A-2D25C9E0B77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41A85BD-0C90-49E4-ADC7-831F38C1488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DDB3A5B-72CA-41C9-95B7-B37BBDAB71C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het.colorado.edu/en/simulation/forces-1d"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www.youtube.com/watch?v=KL8-PbdRYY0&amp;NR=1&amp;feature=fvw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www.youtube.com/watch?v=y2Gb4NIv0Xg"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hyperlink" Target="http://phet.colorado.edu/en/simulation/collision-lab"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www.youtube.com/watch?v=qNou0xg3_cY&amp;feature=related" TargetMode="External"/><Relationship Id="rId2" Type="http://schemas.openxmlformats.org/officeDocument/2006/relationships/image" Target="../media/image1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228600"/>
            <a:ext cx="7772400" cy="914400"/>
          </a:xfrm>
        </p:spPr>
        <p:txBody>
          <a:bodyPr/>
          <a:lstStyle/>
          <a:p>
            <a:pPr eaLnBrk="1" hangingPunct="1"/>
            <a:r>
              <a:rPr lang="en-US" b="1" smtClean="0">
                <a:latin typeface="Times New Roman" pitchFamily="18" charset="0"/>
              </a:rPr>
              <a:t>Momentum</a:t>
            </a:r>
          </a:p>
        </p:txBody>
      </p:sp>
      <p:pic>
        <p:nvPicPr>
          <p:cNvPr id="2055" name="Picture 7" descr="granite-momentum"/>
          <p:cNvPicPr>
            <a:picLocks noChangeAspect="1" noChangeArrowheads="1"/>
          </p:cNvPicPr>
          <p:nvPr/>
        </p:nvPicPr>
        <p:blipFill>
          <a:blip r:embed="rId2" cstate="print"/>
          <a:srcRect/>
          <a:stretch>
            <a:fillRect/>
          </a:stretch>
        </p:blipFill>
        <p:spPr bwMode="auto">
          <a:xfrm>
            <a:off x="685800" y="1066800"/>
            <a:ext cx="7620000" cy="4492625"/>
          </a:xfrm>
          <a:prstGeom prst="rect">
            <a:avLst/>
          </a:prstGeom>
          <a:noFill/>
          <a:ln w="9525">
            <a:noFill/>
            <a:miter lim="800000"/>
            <a:headEnd/>
            <a:tailEnd/>
          </a:ln>
        </p:spPr>
      </p:pic>
      <p:sp>
        <p:nvSpPr>
          <p:cNvPr id="2052" name="Rectangle 1"/>
          <p:cNvSpPr>
            <a:spLocks noChangeArrowheads="1"/>
          </p:cNvSpPr>
          <p:nvPr/>
        </p:nvSpPr>
        <p:spPr bwMode="auto">
          <a:xfrm>
            <a:off x="1905000" y="5791200"/>
            <a:ext cx="5486400" cy="369888"/>
          </a:xfrm>
          <a:prstGeom prst="rect">
            <a:avLst/>
          </a:prstGeom>
          <a:noFill/>
          <a:ln w="9525">
            <a:noFill/>
            <a:miter lim="800000"/>
            <a:headEnd/>
            <a:tailEnd/>
          </a:ln>
        </p:spPr>
        <p:txBody>
          <a:bodyPr>
            <a:spAutoFit/>
          </a:bodyPr>
          <a:lstStyle/>
          <a:p>
            <a:r>
              <a:rPr lang="en-US" b="1">
                <a:hlinkClick r:id="rId3"/>
              </a:rPr>
              <a:t>http://phet.colorado.edu/en/simulation/forces-1d</a:t>
            </a:r>
            <a:endParaRPr lang="en-US"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055"/>
                                        </p:tgtEl>
                                        <p:attrNameLst>
                                          <p:attrName>style.visibility</p:attrName>
                                        </p:attrNameLst>
                                      </p:cBhvr>
                                      <p:to>
                                        <p:strVal val="visible"/>
                                      </p:to>
                                    </p:set>
                                    <p:animEffect transition="in" filter="checkerboard(across)">
                                      <p:cBhvr>
                                        <p:cTn id="7" dur="500"/>
                                        <p:tgtEl>
                                          <p:spTgt spid="20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1" name="Picture 5" descr="u4l2b8"/>
          <p:cNvPicPr>
            <a:picLocks noChangeAspect="1" noChangeArrowheads="1"/>
          </p:cNvPicPr>
          <p:nvPr/>
        </p:nvPicPr>
        <p:blipFill>
          <a:blip r:embed="rId2" cstate="print"/>
          <a:srcRect/>
          <a:stretch>
            <a:fillRect/>
          </a:stretch>
        </p:blipFill>
        <p:spPr bwMode="auto">
          <a:xfrm>
            <a:off x="304800" y="762000"/>
            <a:ext cx="8424863" cy="2081213"/>
          </a:xfrm>
          <a:prstGeom prst="rect">
            <a:avLst/>
          </a:prstGeom>
          <a:noFill/>
          <a:ln w="9525">
            <a:noFill/>
            <a:miter lim="800000"/>
            <a:headEnd/>
            <a:tailEnd/>
          </a:ln>
        </p:spPr>
      </p:pic>
      <p:pic>
        <p:nvPicPr>
          <p:cNvPr id="14343" name="Picture 7" descr="cbb"/>
          <p:cNvPicPr>
            <a:picLocks noChangeAspect="1" noChangeArrowheads="1" noCrop="1"/>
          </p:cNvPicPr>
          <p:nvPr/>
        </p:nvPicPr>
        <p:blipFill>
          <a:blip r:embed="rId3" cstate="print"/>
          <a:srcRect/>
          <a:stretch>
            <a:fillRect/>
          </a:stretch>
        </p:blipFill>
        <p:spPr bwMode="auto">
          <a:xfrm>
            <a:off x="1143000" y="3429000"/>
            <a:ext cx="7162800" cy="25781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4341"/>
                                        </p:tgtEl>
                                        <p:attrNameLst>
                                          <p:attrName>style.visibility</p:attrName>
                                        </p:attrNameLst>
                                      </p:cBhvr>
                                      <p:to>
                                        <p:strVal val="visible"/>
                                      </p:to>
                                    </p:set>
                                    <p:animEffect transition="in" filter="fade">
                                      <p:cBhvr>
                                        <p:cTn id="7" dur="2000"/>
                                        <p:tgtEl>
                                          <p:spTgt spid="1434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0" presetClass="entr" presetSubtype="0" decel="100000" fill="hold" nodeType="clickEffect">
                                  <p:stCondLst>
                                    <p:cond delay="0"/>
                                  </p:stCondLst>
                                  <p:childTnLst>
                                    <p:set>
                                      <p:cBhvr>
                                        <p:cTn id="11" dur="1" fill="hold">
                                          <p:stCondLst>
                                            <p:cond delay="0"/>
                                          </p:stCondLst>
                                        </p:cTn>
                                        <p:tgtEl>
                                          <p:spTgt spid="14343"/>
                                        </p:tgtEl>
                                        <p:attrNameLst>
                                          <p:attrName>style.visibility</p:attrName>
                                        </p:attrNameLst>
                                      </p:cBhvr>
                                      <p:to>
                                        <p:strVal val="visible"/>
                                      </p:to>
                                    </p:set>
                                    <p:anim calcmode="lin" valueType="num">
                                      <p:cBhvr>
                                        <p:cTn id="12" dur="1000" fill="hold"/>
                                        <p:tgtEl>
                                          <p:spTgt spid="14343"/>
                                        </p:tgtEl>
                                        <p:attrNameLst>
                                          <p:attrName>ppt_w</p:attrName>
                                        </p:attrNameLst>
                                      </p:cBhvr>
                                      <p:tavLst>
                                        <p:tav tm="0">
                                          <p:val>
                                            <p:strVal val="#ppt_w+.3"/>
                                          </p:val>
                                        </p:tav>
                                        <p:tav tm="100000">
                                          <p:val>
                                            <p:strVal val="#ppt_w"/>
                                          </p:val>
                                        </p:tav>
                                      </p:tavLst>
                                    </p:anim>
                                    <p:anim calcmode="lin" valueType="num">
                                      <p:cBhvr>
                                        <p:cTn id="13" dur="1000" fill="hold"/>
                                        <p:tgtEl>
                                          <p:spTgt spid="14343"/>
                                        </p:tgtEl>
                                        <p:attrNameLst>
                                          <p:attrName>ppt_h</p:attrName>
                                        </p:attrNameLst>
                                      </p:cBhvr>
                                      <p:tavLst>
                                        <p:tav tm="0">
                                          <p:val>
                                            <p:strVal val="#ppt_h"/>
                                          </p:val>
                                        </p:tav>
                                        <p:tav tm="100000">
                                          <p:val>
                                            <p:strVal val="#ppt_h"/>
                                          </p:val>
                                        </p:tav>
                                      </p:tavLst>
                                    </p:anim>
                                    <p:animEffect transition="in" filter="fade">
                                      <p:cBhvr>
                                        <p:cTn id="14" dur="1000"/>
                                        <p:tgtEl>
                                          <p:spTgt spid="143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a:xfrm>
            <a:off x="457200" y="990600"/>
            <a:ext cx="8229600" cy="4525963"/>
          </a:xfrm>
        </p:spPr>
        <p:txBody>
          <a:bodyPr/>
          <a:lstStyle/>
          <a:p>
            <a:pPr eaLnBrk="1" hangingPunct="1">
              <a:lnSpc>
                <a:spcPct val="80000"/>
              </a:lnSpc>
            </a:pPr>
            <a:r>
              <a:rPr lang="en-US" sz="2000" b="1" smtClean="0"/>
              <a:t>Evelyn White: </a:t>
            </a:r>
            <a:r>
              <a:rPr lang="en-US" sz="2000" smtClean="0"/>
              <a:t>Is it true the Titanic would have survived if it had hit the iceberg head on instead of trying to avoid it and spreading the damage so far down the side of the ship? </a:t>
            </a:r>
            <a:br>
              <a:rPr lang="en-US" sz="2000" smtClean="0"/>
            </a:br>
            <a:r>
              <a:rPr lang="en-US" sz="2000" smtClean="0"/>
              <a:t/>
            </a:r>
            <a:br>
              <a:rPr lang="en-US" sz="2000" smtClean="0"/>
            </a:br>
            <a:r>
              <a:rPr lang="en-US" sz="2000" b="1" smtClean="0"/>
              <a:t>Douglas Carson: </a:t>
            </a:r>
            <a:r>
              <a:rPr lang="en-US" sz="2000" smtClean="0"/>
              <a:t>The answer is probably yes. The Titanic was built with a system of watertight compartments and these would probably have saved the ship if only the forward compartments had rudders. But if you see an iceberg in front of you and you have two thousand people on board, your natural instinct is to try and avoid the iceberg. It would have taken a very strong man with great powers of decision to drive the Titanic at almost full speed into an iceberg. Even with the engines in reverse the Titanic had tremendous momentum. An officer who took that decision would probably have had a hard time explaining it his captain and to the inquiry. </a:t>
            </a:r>
          </a:p>
        </p:txBody>
      </p:sp>
      <p:sp>
        <p:nvSpPr>
          <p:cNvPr id="12291" name="TextBox 1">
            <a:hlinkClick r:id="rId2"/>
          </p:cNvPr>
          <p:cNvSpPr txBox="1">
            <a:spLocks noChangeArrowheads="1"/>
          </p:cNvSpPr>
          <p:nvPr/>
        </p:nvSpPr>
        <p:spPr bwMode="auto">
          <a:xfrm>
            <a:off x="3200400" y="5715000"/>
            <a:ext cx="2095500" cy="369888"/>
          </a:xfrm>
          <a:prstGeom prst="rect">
            <a:avLst/>
          </a:prstGeom>
          <a:noFill/>
          <a:ln w="9525">
            <a:noFill/>
            <a:miter lim="800000"/>
            <a:headEnd/>
            <a:tailEnd/>
          </a:ln>
        </p:spPr>
        <p:txBody>
          <a:bodyPr wrap="none">
            <a:spAutoFit/>
          </a:bodyPr>
          <a:lstStyle/>
          <a:p>
            <a:r>
              <a:rPr lang="en-US"/>
              <a:t>Crazy kid youtube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body" idx="1"/>
          </p:nvPr>
        </p:nvSpPr>
        <p:spPr>
          <a:xfrm>
            <a:off x="533400" y="381000"/>
            <a:ext cx="7696200" cy="3429000"/>
          </a:xfrm>
          <a:noFill/>
        </p:spPr>
        <p:txBody>
          <a:bodyPr/>
          <a:lstStyle/>
          <a:p>
            <a:pPr eaLnBrk="1" hangingPunct="1">
              <a:lnSpc>
                <a:spcPct val="90000"/>
              </a:lnSpc>
            </a:pPr>
            <a:r>
              <a:rPr lang="en-US" b="1" smtClean="0">
                <a:latin typeface="Times New Roman" pitchFamily="18" charset="0"/>
              </a:rPr>
              <a:t>a property of any moving object that depends on its </a:t>
            </a:r>
            <a:r>
              <a:rPr lang="en-US" b="1" i="1" smtClean="0">
                <a:latin typeface="Times New Roman" pitchFamily="18" charset="0"/>
              </a:rPr>
              <a:t>mass</a:t>
            </a:r>
            <a:r>
              <a:rPr lang="en-US" b="1" smtClean="0">
                <a:latin typeface="Times New Roman" pitchFamily="18" charset="0"/>
              </a:rPr>
              <a:t> and </a:t>
            </a:r>
            <a:r>
              <a:rPr lang="en-US" b="1" i="1" smtClean="0">
                <a:latin typeface="Times New Roman" pitchFamily="18" charset="0"/>
              </a:rPr>
              <a:t>velocity </a:t>
            </a:r>
            <a:r>
              <a:rPr lang="en-US" b="1" smtClean="0">
                <a:latin typeface="Times New Roman" pitchFamily="18" charset="0"/>
              </a:rPr>
              <a:t>(or speed if you don’t worry about direction)</a:t>
            </a:r>
          </a:p>
          <a:p>
            <a:pPr eaLnBrk="1" hangingPunct="1">
              <a:lnSpc>
                <a:spcPct val="90000"/>
              </a:lnSpc>
            </a:pPr>
            <a:r>
              <a:rPr lang="en-US" b="1" smtClean="0">
                <a:latin typeface="Times New Roman" pitchFamily="18" charset="0"/>
              </a:rPr>
              <a:t>must know </a:t>
            </a:r>
            <a:r>
              <a:rPr lang="en-US" b="1" i="1" smtClean="0">
                <a:solidFill>
                  <a:srgbClr val="FF0000"/>
                </a:solidFill>
                <a:latin typeface="Times New Roman" pitchFamily="18" charset="0"/>
              </a:rPr>
              <a:t>both</a:t>
            </a:r>
            <a:r>
              <a:rPr lang="en-US" b="1" i="1" smtClean="0">
                <a:latin typeface="Times New Roman" pitchFamily="18" charset="0"/>
              </a:rPr>
              <a:t> </a:t>
            </a:r>
            <a:r>
              <a:rPr lang="en-US" b="1" smtClean="0">
                <a:latin typeface="Times New Roman" pitchFamily="18" charset="0"/>
              </a:rPr>
              <a:t>of these in order to calculate momentum</a:t>
            </a:r>
          </a:p>
          <a:p>
            <a:pPr eaLnBrk="1" hangingPunct="1">
              <a:lnSpc>
                <a:spcPct val="90000"/>
              </a:lnSpc>
            </a:pPr>
            <a:r>
              <a:rPr lang="en-US" b="1" smtClean="0">
                <a:latin typeface="Times New Roman" pitchFamily="18" charset="0"/>
              </a:rPr>
              <a:t>normally we will use </a:t>
            </a:r>
            <a:r>
              <a:rPr lang="en-US" b="1" i="1" smtClean="0">
                <a:latin typeface="Times New Roman" pitchFamily="18" charset="0"/>
              </a:rPr>
              <a:t>g(m/s) </a:t>
            </a:r>
            <a:r>
              <a:rPr lang="en-US" b="1" smtClean="0">
                <a:latin typeface="Times New Roman" pitchFamily="18" charset="0"/>
              </a:rPr>
              <a:t>or</a:t>
            </a:r>
            <a:r>
              <a:rPr lang="en-US" b="1" i="1" smtClean="0">
                <a:latin typeface="Times New Roman" pitchFamily="18" charset="0"/>
              </a:rPr>
              <a:t> kg(m/s) </a:t>
            </a:r>
            <a:r>
              <a:rPr lang="en-US" b="1" smtClean="0">
                <a:latin typeface="Times New Roman" pitchFamily="18" charset="0"/>
              </a:rPr>
              <a:t>as a unit of measurement</a:t>
            </a:r>
            <a:endParaRPr lang="en-US" b="1" i="1" smtClean="0">
              <a:latin typeface="Times New Roman" pitchFamily="18" charset="0"/>
            </a:endParaRPr>
          </a:p>
          <a:p>
            <a:pPr eaLnBrk="1" hangingPunct="1">
              <a:lnSpc>
                <a:spcPct val="90000"/>
              </a:lnSpc>
              <a:buFontTx/>
              <a:buNone/>
            </a:pPr>
            <a:endParaRPr lang="en-US" b="1" i="1" smtClean="0">
              <a:latin typeface="Times New Roman" pitchFamily="18" charset="0"/>
            </a:endParaRPr>
          </a:p>
        </p:txBody>
      </p:sp>
      <p:pic>
        <p:nvPicPr>
          <p:cNvPr id="9221" name="Picture 5" descr="bus_momentum"/>
          <p:cNvPicPr>
            <a:picLocks noChangeAspect="1" noChangeArrowheads="1"/>
          </p:cNvPicPr>
          <p:nvPr/>
        </p:nvPicPr>
        <p:blipFill>
          <a:blip r:embed="rId2" cstate="print"/>
          <a:srcRect/>
          <a:stretch>
            <a:fillRect/>
          </a:stretch>
        </p:blipFill>
        <p:spPr bwMode="auto">
          <a:xfrm>
            <a:off x="1143000" y="3962400"/>
            <a:ext cx="3886200" cy="2544763"/>
          </a:xfrm>
          <a:prstGeom prst="rect">
            <a:avLst/>
          </a:prstGeom>
          <a:noFill/>
          <a:ln w="9525">
            <a:noFill/>
            <a:miter lim="800000"/>
            <a:headEnd/>
            <a:tailEnd/>
          </a:ln>
        </p:spPr>
      </p:pic>
      <p:pic>
        <p:nvPicPr>
          <p:cNvPr id="11269" name="Picture 1029" descr="u4l1a1"/>
          <p:cNvPicPr>
            <a:picLocks noChangeAspect="1" noChangeArrowheads="1"/>
          </p:cNvPicPr>
          <p:nvPr/>
        </p:nvPicPr>
        <p:blipFill>
          <a:blip r:embed="rId3" cstate="print"/>
          <a:srcRect/>
          <a:stretch>
            <a:fillRect/>
          </a:stretch>
        </p:blipFill>
        <p:spPr bwMode="auto">
          <a:xfrm>
            <a:off x="5181600" y="3657600"/>
            <a:ext cx="3352800" cy="1804988"/>
          </a:xfrm>
          <a:prstGeom prst="rect">
            <a:avLst/>
          </a:prstGeom>
          <a:noFill/>
          <a:ln w="9525">
            <a:noFill/>
            <a:miter lim="800000"/>
            <a:headEnd/>
            <a:tailEnd/>
          </a:ln>
        </p:spPr>
      </p:pic>
      <p:sp>
        <p:nvSpPr>
          <p:cNvPr id="3077" name="TextBox 1">
            <a:hlinkClick r:id="rId4"/>
          </p:cNvPr>
          <p:cNvSpPr txBox="1">
            <a:spLocks noChangeArrowheads="1"/>
          </p:cNvSpPr>
          <p:nvPr/>
        </p:nvSpPr>
        <p:spPr bwMode="auto">
          <a:xfrm>
            <a:off x="5943600" y="5791200"/>
            <a:ext cx="1479550" cy="369888"/>
          </a:xfrm>
          <a:prstGeom prst="rect">
            <a:avLst/>
          </a:prstGeom>
          <a:noFill/>
          <a:ln w="9525">
            <a:noFill/>
            <a:miter lim="800000"/>
            <a:headEnd/>
            <a:tailEnd/>
          </a:ln>
        </p:spPr>
        <p:txBody>
          <a:bodyPr wrap="none">
            <a:spAutoFit/>
          </a:bodyPr>
          <a:lstStyle/>
          <a:p>
            <a:r>
              <a:rPr lang="en-US"/>
              <a:t>Bill Nye 2:06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20">
                                            <p:txEl>
                                              <p:pRg st="0" end="0"/>
                                            </p:txEl>
                                          </p:spTgt>
                                        </p:tgtEl>
                                        <p:attrNameLst>
                                          <p:attrName>style.visibility</p:attrName>
                                        </p:attrNameLst>
                                      </p:cBhvr>
                                      <p:to>
                                        <p:strVal val="visible"/>
                                      </p:to>
                                    </p:set>
                                    <p:anim calcmode="lin" valueType="num">
                                      <p:cBhvr additive="base">
                                        <p:cTn id="7" dur="500" fill="hold"/>
                                        <p:tgtEl>
                                          <p:spTgt spid="922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22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5" presetClass="entr" presetSubtype="0" fill="hold" nodeType="clickEffect">
                                  <p:stCondLst>
                                    <p:cond delay="0"/>
                                  </p:stCondLst>
                                  <p:childTnLst>
                                    <p:set>
                                      <p:cBhvr>
                                        <p:cTn id="12" dur="1" fill="hold">
                                          <p:stCondLst>
                                            <p:cond delay="0"/>
                                          </p:stCondLst>
                                        </p:cTn>
                                        <p:tgtEl>
                                          <p:spTgt spid="11269"/>
                                        </p:tgtEl>
                                        <p:attrNameLst>
                                          <p:attrName>style.visibility</p:attrName>
                                        </p:attrNameLst>
                                      </p:cBhvr>
                                      <p:to>
                                        <p:strVal val="visible"/>
                                      </p:to>
                                    </p:set>
                                    <p:animEffect transition="in" filter="fade">
                                      <p:cBhvr>
                                        <p:cTn id="13" dur="2000"/>
                                        <p:tgtEl>
                                          <p:spTgt spid="11269"/>
                                        </p:tgtEl>
                                      </p:cBhvr>
                                    </p:animEffect>
                                    <p:anim calcmode="lin" valueType="num">
                                      <p:cBhvr>
                                        <p:cTn id="14" dur="2000" fill="hold"/>
                                        <p:tgtEl>
                                          <p:spTgt spid="11269"/>
                                        </p:tgtEl>
                                        <p:attrNameLst>
                                          <p:attrName>style.rotation</p:attrName>
                                        </p:attrNameLst>
                                      </p:cBhvr>
                                      <p:tavLst>
                                        <p:tav tm="0">
                                          <p:val>
                                            <p:fltVal val="720"/>
                                          </p:val>
                                        </p:tav>
                                        <p:tav tm="100000">
                                          <p:val>
                                            <p:fltVal val="0"/>
                                          </p:val>
                                        </p:tav>
                                      </p:tavLst>
                                    </p:anim>
                                    <p:anim calcmode="lin" valueType="num">
                                      <p:cBhvr>
                                        <p:cTn id="15" dur="2000" fill="hold"/>
                                        <p:tgtEl>
                                          <p:spTgt spid="11269"/>
                                        </p:tgtEl>
                                        <p:attrNameLst>
                                          <p:attrName>ppt_h</p:attrName>
                                        </p:attrNameLst>
                                      </p:cBhvr>
                                      <p:tavLst>
                                        <p:tav tm="0">
                                          <p:val>
                                            <p:fltVal val="0"/>
                                          </p:val>
                                        </p:tav>
                                        <p:tav tm="100000">
                                          <p:val>
                                            <p:strVal val="#ppt_h"/>
                                          </p:val>
                                        </p:tav>
                                      </p:tavLst>
                                    </p:anim>
                                    <p:anim calcmode="lin" valueType="num">
                                      <p:cBhvr>
                                        <p:cTn id="16" dur="2000" fill="hold"/>
                                        <p:tgtEl>
                                          <p:spTgt spid="11269"/>
                                        </p:tgtEl>
                                        <p:attrNameLst>
                                          <p:attrName>ppt_w</p:attrName>
                                        </p:attrNameLst>
                                      </p:cBhvr>
                                      <p:tavLst>
                                        <p:tav tm="0">
                                          <p:val>
                                            <p:fltVal val="0"/>
                                          </p:val>
                                        </p:tav>
                                        <p:tav tm="100000">
                                          <p:val>
                                            <p:strVal val="#ppt_w"/>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9220">
                                            <p:txEl>
                                              <p:pRg st="1" end="1"/>
                                            </p:txEl>
                                          </p:spTgt>
                                        </p:tgtEl>
                                        <p:attrNameLst>
                                          <p:attrName>style.visibility</p:attrName>
                                        </p:attrNameLst>
                                      </p:cBhvr>
                                      <p:to>
                                        <p:strVal val="visible"/>
                                      </p:to>
                                    </p:set>
                                    <p:anim calcmode="lin" valueType="num">
                                      <p:cBhvr additive="base">
                                        <p:cTn id="21" dur="500" fill="hold"/>
                                        <p:tgtEl>
                                          <p:spTgt spid="9220">
                                            <p:txEl>
                                              <p:pRg st="1" end="1"/>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922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9220">
                                            <p:txEl>
                                              <p:pRg st="2" end="2"/>
                                            </p:txEl>
                                          </p:spTgt>
                                        </p:tgtEl>
                                        <p:attrNameLst>
                                          <p:attrName>style.visibility</p:attrName>
                                        </p:attrNameLst>
                                      </p:cBhvr>
                                      <p:to>
                                        <p:strVal val="visible"/>
                                      </p:to>
                                    </p:set>
                                    <p:anim calcmode="lin" valueType="num">
                                      <p:cBhvr additive="base">
                                        <p:cTn id="27" dur="500" fill="hold"/>
                                        <p:tgtEl>
                                          <p:spTgt spid="9220">
                                            <p:txEl>
                                              <p:pRg st="2" end="2"/>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922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ntr" presetSubtype="0" fill="hold" nodeType="clickEffect">
                                  <p:stCondLst>
                                    <p:cond delay="0"/>
                                  </p:stCondLst>
                                  <p:childTnLst>
                                    <p:set>
                                      <p:cBhvr>
                                        <p:cTn id="32" dur="1" fill="hold">
                                          <p:stCondLst>
                                            <p:cond delay="0"/>
                                          </p:stCondLst>
                                        </p:cTn>
                                        <p:tgtEl>
                                          <p:spTgt spid="9221"/>
                                        </p:tgtEl>
                                        <p:attrNameLst>
                                          <p:attrName>style.visibility</p:attrName>
                                        </p:attrNameLst>
                                      </p:cBhvr>
                                      <p:to>
                                        <p:strVal val="visible"/>
                                      </p:to>
                                    </p:set>
                                    <p:animEffect transition="in" filter="dissolve">
                                      <p:cBhvr>
                                        <p:cTn id="33" dur="500"/>
                                        <p:tgtEl>
                                          <p:spTgt spid="92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build="p" bldLvl="3"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0" name="AutoShape 20"/>
          <p:cNvSpPr>
            <a:spLocks noChangeArrowheads="1"/>
          </p:cNvSpPr>
          <p:nvPr/>
        </p:nvSpPr>
        <p:spPr bwMode="auto">
          <a:xfrm>
            <a:off x="1066800" y="1600200"/>
            <a:ext cx="7010400" cy="1981200"/>
          </a:xfrm>
          <a:prstGeom prst="roundRect">
            <a:avLst>
              <a:gd name="adj" fmla="val 16667"/>
            </a:avLst>
          </a:prstGeom>
          <a:solidFill>
            <a:srgbClr val="EFFCA2"/>
          </a:solidFill>
          <a:ln w="9525">
            <a:solidFill>
              <a:schemeClr val="tx1"/>
            </a:solidFill>
            <a:round/>
            <a:headEnd/>
            <a:tailEnd/>
          </a:ln>
        </p:spPr>
        <p:txBody>
          <a:bodyPr wrap="none" anchor="ctr"/>
          <a:lstStyle/>
          <a:p>
            <a:pPr algn="ctr"/>
            <a:endParaRPr lang="en-US">
              <a:latin typeface="Times New Roman" pitchFamily="18" charset="0"/>
            </a:endParaRPr>
          </a:p>
        </p:txBody>
      </p:sp>
      <p:sp>
        <p:nvSpPr>
          <p:cNvPr id="5126" name="Text Box 6"/>
          <p:cNvSpPr txBox="1">
            <a:spLocks noChangeArrowheads="1"/>
          </p:cNvSpPr>
          <p:nvPr/>
        </p:nvSpPr>
        <p:spPr bwMode="auto">
          <a:xfrm>
            <a:off x="2743200" y="3963988"/>
            <a:ext cx="3484563" cy="1920875"/>
          </a:xfrm>
          <a:prstGeom prst="rect">
            <a:avLst/>
          </a:prstGeom>
          <a:noFill/>
          <a:ln w="9525">
            <a:noFill/>
            <a:miter lim="800000"/>
            <a:headEnd/>
            <a:tailEnd/>
          </a:ln>
        </p:spPr>
        <p:txBody>
          <a:bodyPr wrap="none">
            <a:spAutoFit/>
          </a:bodyPr>
          <a:lstStyle/>
          <a:p>
            <a:r>
              <a:rPr lang="el-GR" sz="4000" b="1">
                <a:latin typeface="Times New Roman" pitchFamily="18" charset="0"/>
              </a:rPr>
              <a:t>ρ</a:t>
            </a:r>
            <a:r>
              <a:rPr lang="en-US" sz="4000" b="1">
                <a:latin typeface="Times New Roman" pitchFamily="18" charset="0"/>
              </a:rPr>
              <a:t> = momentum</a:t>
            </a:r>
          </a:p>
          <a:p>
            <a:r>
              <a:rPr lang="en-US" sz="4000" b="1">
                <a:latin typeface="Times New Roman" pitchFamily="18" charset="0"/>
              </a:rPr>
              <a:t>m = mass</a:t>
            </a:r>
          </a:p>
          <a:p>
            <a:r>
              <a:rPr lang="en-US" sz="4000" b="1">
                <a:latin typeface="Times New Roman" pitchFamily="18" charset="0"/>
              </a:rPr>
              <a:t>v = velocity</a:t>
            </a:r>
          </a:p>
        </p:txBody>
      </p:sp>
      <p:sp>
        <p:nvSpPr>
          <p:cNvPr id="5127" name="Text Box 7"/>
          <p:cNvSpPr txBox="1">
            <a:spLocks noChangeArrowheads="1"/>
          </p:cNvSpPr>
          <p:nvPr/>
        </p:nvSpPr>
        <p:spPr bwMode="auto">
          <a:xfrm>
            <a:off x="1600200" y="1828800"/>
            <a:ext cx="5851525" cy="1431925"/>
          </a:xfrm>
          <a:prstGeom prst="rect">
            <a:avLst/>
          </a:prstGeom>
          <a:noFill/>
          <a:ln w="9525">
            <a:noFill/>
            <a:miter lim="800000"/>
            <a:headEnd/>
            <a:tailEnd/>
          </a:ln>
        </p:spPr>
        <p:txBody>
          <a:bodyPr wrap="none">
            <a:spAutoFit/>
          </a:bodyPr>
          <a:lstStyle/>
          <a:p>
            <a:r>
              <a:rPr lang="el-GR" sz="4400" b="1">
                <a:latin typeface="Times New Roman" pitchFamily="18" charset="0"/>
              </a:rPr>
              <a:t>ρ</a:t>
            </a:r>
            <a:r>
              <a:rPr lang="en-US" sz="4400" b="1">
                <a:latin typeface="Times New Roman" pitchFamily="18" charset="0"/>
              </a:rPr>
              <a:t> = mv   </a:t>
            </a:r>
            <a:r>
              <a:rPr lang="en-US" b="1">
                <a:latin typeface="Times New Roman" pitchFamily="18" charset="0"/>
              </a:rPr>
              <a:t>or</a:t>
            </a:r>
            <a:r>
              <a:rPr lang="en-US" sz="4400" b="1">
                <a:latin typeface="Times New Roman" pitchFamily="18" charset="0"/>
              </a:rPr>
              <a:t>   </a:t>
            </a:r>
            <a:r>
              <a:rPr lang="el-GR" sz="4400" b="1">
                <a:latin typeface="Times New Roman" pitchFamily="18" charset="0"/>
              </a:rPr>
              <a:t>ρ</a:t>
            </a:r>
            <a:r>
              <a:rPr lang="en-US" sz="4400" b="1">
                <a:latin typeface="Times New Roman" pitchFamily="18" charset="0"/>
              </a:rPr>
              <a:t> = m</a:t>
            </a:r>
            <a:r>
              <a:rPr lang="en-US" sz="4400" b="1">
                <a:latin typeface="Times New Roman" pitchFamily="18" charset="0"/>
                <a:cs typeface="Arial" charset="0"/>
              </a:rPr>
              <a:t>·v   </a:t>
            </a:r>
          </a:p>
          <a:p>
            <a:r>
              <a:rPr lang="en-US" b="1">
                <a:latin typeface="Times New Roman" pitchFamily="18" charset="0"/>
                <a:cs typeface="Arial" charset="0"/>
              </a:rPr>
              <a:t>or</a:t>
            </a:r>
            <a:r>
              <a:rPr lang="en-US" sz="4400" b="1">
                <a:latin typeface="Times New Roman" pitchFamily="18" charset="0"/>
                <a:cs typeface="Arial" charset="0"/>
              </a:rPr>
              <a:t>  </a:t>
            </a:r>
            <a:r>
              <a:rPr lang="el-GR" sz="4400" b="1">
                <a:latin typeface="Times New Roman" pitchFamily="18" charset="0"/>
              </a:rPr>
              <a:t>ρ</a:t>
            </a:r>
            <a:r>
              <a:rPr lang="en-US" sz="4400" b="1">
                <a:latin typeface="Times New Roman" pitchFamily="18" charset="0"/>
              </a:rPr>
              <a:t>  = </a:t>
            </a:r>
            <a:r>
              <a:rPr lang="en-US" sz="4400" b="1">
                <a:latin typeface="Times New Roman" pitchFamily="18" charset="0"/>
                <a:cs typeface="Arial" charset="0"/>
              </a:rPr>
              <a:t>m </a:t>
            </a:r>
            <a:r>
              <a:rPr lang="en-US" sz="4400" b="1" baseline="12000">
                <a:latin typeface="Times New Roman" pitchFamily="18" charset="0"/>
                <a:cs typeface="Arial" charset="0"/>
              </a:rPr>
              <a:t>x</a:t>
            </a:r>
            <a:r>
              <a:rPr lang="en-US" sz="4400" b="1">
                <a:latin typeface="Times New Roman" pitchFamily="18" charset="0"/>
                <a:cs typeface="Arial" charset="0"/>
              </a:rPr>
              <a:t> v  </a:t>
            </a:r>
            <a:r>
              <a:rPr lang="en-US" b="1">
                <a:latin typeface="Times New Roman" pitchFamily="18" charset="0"/>
                <a:cs typeface="Arial" charset="0"/>
              </a:rPr>
              <a:t>or</a:t>
            </a:r>
            <a:r>
              <a:rPr lang="en-US" sz="4400" b="1">
                <a:latin typeface="Times New Roman" pitchFamily="18" charset="0"/>
                <a:cs typeface="Arial" charset="0"/>
              </a:rPr>
              <a:t>   </a:t>
            </a:r>
            <a:r>
              <a:rPr lang="el-GR" sz="4400" b="1">
                <a:latin typeface="Times New Roman" pitchFamily="18" charset="0"/>
              </a:rPr>
              <a:t>ρ</a:t>
            </a:r>
            <a:r>
              <a:rPr lang="en-US" sz="4400" b="1">
                <a:latin typeface="Times New Roman" pitchFamily="18" charset="0"/>
              </a:rPr>
              <a:t> = m(v)</a:t>
            </a:r>
          </a:p>
        </p:txBody>
      </p:sp>
      <p:sp>
        <p:nvSpPr>
          <p:cNvPr id="4101" name="Text Box 21"/>
          <p:cNvSpPr txBox="1">
            <a:spLocks noChangeArrowheads="1"/>
          </p:cNvSpPr>
          <p:nvPr/>
        </p:nvSpPr>
        <p:spPr bwMode="auto">
          <a:xfrm>
            <a:off x="2590800" y="558800"/>
            <a:ext cx="4159250" cy="641350"/>
          </a:xfrm>
          <a:prstGeom prst="rect">
            <a:avLst/>
          </a:prstGeom>
          <a:noFill/>
          <a:ln w="9525">
            <a:noFill/>
            <a:miter lim="800000"/>
            <a:headEnd/>
            <a:tailEnd/>
          </a:ln>
        </p:spPr>
        <p:txBody>
          <a:bodyPr wrap="none">
            <a:spAutoFit/>
          </a:bodyPr>
          <a:lstStyle/>
          <a:p>
            <a:r>
              <a:rPr lang="en-US" sz="3600" b="1">
                <a:latin typeface="Times New Roman" pitchFamily="18" charset="0"/>
              </a:rPr>
              <a:t>Momentum formula</a:t>
            </a:r>
          </a:p>
        </p:txBody>
      </p:sp>
      <p:pic>
        <p:nvPicPr>
          <p:cNvPr id="5143" name="Picture 23" descr="pmv"/>
          <p:cNvPicPr>
            <a:picLocks noChangeAspect="1" noChangeArrowheads="1"/>
          </p:cNvPicPr>
          <p:nvPr/>
        </p:nvPicPr>
        <p:blipFill>
          <a:blip r:embed="rId2" cstate="print"/>
          <a:srcRect/>
          <a:stretch>
            <a:fillRect/>
          </a:stretch>
        </p:blipFill>
        <p:spPr bwMode="auto">
          <a:xfrm>
            <a:off x="7010400" y="228600"/>
            <a:ext cx="1828800" cy="11064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27"/>
                                        </p:tgtEl>
                                        <p:attrNameLst>
                                          <p:attrName>style.visibility</p:attrName>
                                        </p:attrNameLst>
                                      </p:cBhvr>
                                      <p:to>
                                        <p:strVal val="visible"/>
                                      </p:to>
                                    </p:set>
                                    <p:animEffect transition="in" filter="dissolve">
                                      <p:cBhvr>
                                        <p:cTn id="7" dur="500"/>
                                        <p:tgtEl>
                                          <p:spTgt spid="5127"/>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5140"/>
                                        </p:tgtEl>
                                        <p:attrNameLst>
                                          <p:attrName>style.visibility</p:attrName>
                                        </p:attrNameLst>
                                      </p:cBhvr>
                                      <p:to>
                                        <p:strVal val="visible"/>
                                      </p:to>
                                    </p:set>
                                    <p:animEffect transition="in" filter="dissolve">
                                      <p:cBhvr>
                                        <p:cTn id="11" dur="500"/>
                                        <p:tgtEl>
                                          <p:spTgt spid="514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8" presetClass="entr" presetSubtype="0" accel="50000" fill="hold" grpId="0" nodeType="clickEffect">
                                  <p:stCondLst>
                                    <p:cond delay="0"/>
                                  </p:stCondLst>
                                  <p:iterate type="lt">
                                    <p:tmPct val="50000"/>
                                  </p:iterate>
                                  <p:childTnLst>
                                    <p:set>
                                      <p:cBhvr>
                                        <p:cTn id="15" dur="1" fill="hold">
                                          <p:stCondLst>
                                            <p:cond delay="0"/>
                                          </p:stCondLst>
                                        </p:cTn>
                                        <p:tgtEl>
                                          <p:spTgt spid="5126"/>
                                        </p:tgtEl>
                                        <p:attrNameLst>
                                          <p:attrName>style.visibility</p:attrName>
                                        </p:attrNameLst>
                                      </p:cBhvr>
                                      <p:to>
                                        <p:strVal val="visible"/>
                                      </p:to>
                                    </p:set>
                                    <p:set>
                                      <p:cBhvr>
                                        <p:cTn id="16" dur="228" fill="hold">
                                          <p:stCondLst>
                                            <p:cond delay="0"/>
                                          </p:stCondLst>
                                        </p:cTn>
                                        <p:tgtEl>
                                          <p:spTgt spid="5126"/>
                                        </p:tgtEl>
                                        <p:attrNameLst>
                                          <p:attrName>style.rotation</p:attrName>
                                        </p:attrNameLst>
                                      </p:cBhvr>
                                      <p:to>
                                        <p:strVal val="-45.0"/>
                                      </p:to>
                                    </p:set>
                                    <p:anim calcmode="lin" valueType="num">
                                      <p:cBhvr>
                                        <p:cTn id="17" dur="228" fill="hold">
                                          <p:stCondLst>
                                            <p:cond delay="228"/>
                                          </p:stCondLst>
                                        </p:cTn>
                                        <p:tgtEl>
                                          <p:spTgt spid="5126"/>
                                        </p:tgtEl>
                                        <p:attrNameLst>
                                          <p:attrName>style.rotation</p:attrName>
                                        </p:attrNameLst>
                                      </p:cBhvr>
                                      <p:tavLst>
                                        <p:tav tm="0">
                                          <p:val>
                                            <p:fltVal val="-45"/>
                                          </p:val>
                                        </p:tav>
                                        <p:tav tm="69900">
                                          <p:val>
                                            <p:fltVal val="45"/>
                                          </p:val>
                                        </p:tav>
                                        <p:tav tm="100000">
                                          <p:val>
                                            <p:fltVal val="0"/>
                                          </p:val>
                                        </p:tav>
                                      </p:tavLst>
                                    </p:anim>
                                    <p:anim calcmode="lin" valueType="num">
                                      <p:cBhvr>
                                        <p:cTn id="18" dur="228" fill="hold">
                                          <p:stCondLst>
                                            <p:cond delay="0"/>
                                          </p:stCondLst>
                                        </p:cTn>
                                        <p:tgtEl>
                                          <p:spTgt spid="5126"/>
                                        </p:tgtEl>
                                        <p:attrNameLst>
                                          <p:attrName>ppt_y</p:attrName>
                                        </p:attrNameLst>
                                      </p:cBhvr>
                                      <p:tavLst>
                                        <p:tav tm="0">
                                          <p:val>
                                            <p:strVal val="#ppt_y-1"/>
                                          </p:val>
                                        </p:tav>
                                        <p:tav tm="100000">
                                          <p:val>
                                            <p:strVal val="#ppt_y-(0.354*#ppt_w-0.172*#ppt_h)"/>
                                          </p:val>
                                        </p:tav>
                                      </p:tavLst>
                                    </p:anim>
                                    <p:anim calcmode="lin" valueType="num">
                                      <p:cBhvr>
                                        <p:cTn id="19" dur="78" decel="50000" autoRev="1" fill="hold">
                                          <p:stCondLst>
                                            <p:cond delay="228"/>
                                          </p:stCondLst>
                                        </p:cTn>
                                        <p:tgtEl>
                                          <p:spTgt spid="5126"/>
                                        </p:tgtEl>
                                        <p:attrNameLst>
                                          <p:attrName>ppt_y</p:attrName>
                                        </p:attrNameLst>
                                      </p:cBhvr>
                                      <p:tavLst>
                                        <p:tav tm="0">
                                          <p:val>
                                            <p:strVal val="#ppt_y-(0.354*#ppt_w-0.172*#ppt_h)"/>
                                          </p:val>
                                        </p:tav>
                                        <p:tav tm="100000">
                                          <p:val>
                                            <p:strVal val="#ppt_y-(0.354*#ppt_w-0.172*#ppt_h)-#ppt_h/2"/>
                                          </p:val>
                                        </p:tav>
                                      </p:tavLst>
                                    </p:anim>
                                    <p:anim calcmode="lin" valueType="num">
                                      <p:cBhvr>
                                        <p:cTn id="20" dur="68" fill="hold">
                                          <p:stCondLst>
                                            <p:cond delay="432"/>
                                          </p:stCondLst>
                                        </p:cTn>
                                        <p:tgtEl>
                                          <p:spTgt spid="5126"/>
                                        </p:tgtEl>
                                        <p:attrNameLst>
                                          <p:attrName>ppt_y</p:attrName>
                                        </p:attrNameLst>
                                      </p:cBhvr>
                                      <p:tavLst>
                                        <p:tav tm="0">
                                          <p:val>
                                            <p:strVal val="#ppt_y-(0.354*#ppt_w-0.172*#ppt_h)"/>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nodeType="clickEffect">
                                  <p:stCondLst>
                                    <p:cond delay="0"/>
                                  </p:stCondLst>
                                  <p:childTnLst>
                                    <p:set>
                                      <p:cBhvr>
                                        <p:cTn id="24" dur="1" fill="hold">
                                          <p:stCondLst>
                                            <p:cond delay="0"/>
                                          </p:stCondLst>
                                        </p:cTn>
                                        <p:tgtEl>
                                          <p:spTgt spid="5143"/>
                                        </p:tgtEl>
                                        <p:attrNameLst>
                                          <p:attrName>style.visibility</p:attrName>
                                        </p:attrNameLst>
                                      </p:cBhvr>
                                      <p:to>
                                        <p:strVal val="visible"/>
                                      </p:to>
                                    </p:set>
                                    <p:animEffect transition="in" filter="fade">
                                      <p:cBhvr>
                                        <p:cTn id="25" dur="2000"/>
                                        <p:tgtEl>
                                          <p:spTgt spid="5143"/>
                                        </p:tgtEl>
                                      </p:cBhvr>
                                    </p:animEffect>
                                  </p:childTnLst>
                                </p:cTn>
                              </p:par>
                            </p:childTnLst>
                          </p:cTn>
                        </p:par>
                        <p:par>
                          <p:cTn id="26" fill="hold" nodeType="afterGroup">
                            <p:stCondLst>
                              <p:cond delay="2000"/>
                            </p:stCondLst>
                            <p:childTnLst>
                              <p:par>
                                <p:cTn id="27" presetID="0" presetClass="path" presetSubtype="0" accel="50000" decel="50000" fill="hold" nodeType="afterEffect">
                                  <p:stCondLst>
                                    <p:cond delay="0"/>
                                  </p:stCondLst>
                                  <p:childTnLst>
                                    <p:animMotion origin="layout" path="M -0.71111 0.01643 C -0.71875 0.0169 -0.75295 0.0125 -0.76528 0.02569 C -0.77292 0.0338 -0.77535 0.04375 -0.78473 0.04792 C -0.7842 0.04421 -0.78143 0.03935 -0.78334 0.0368 C -0.7849 0.03472 -0.7875 0.03981 -0.78889 0.04236 C -0.78993 0.04444 -0.78959 0.04745 -0.79028 0.04977 C -0.79254 0.05787 -0.79705 0.06435 -0.8 0.07199 C -0.804 0.08264 -0.80782 0.09259 -0.81111 0.10347 C -0.81302 0.12176 -0.81511 0.13588 -0.81667 0.15532 C -0.81563 0.18449 -0.81372 0.21319 -0.8125 0.24236 C -0.81181 0.29305 -0.80729 0.35 -0.8125 0.40162 C -0.81198 0.44861 -0.81198 0.49537 -0.81111 0.54236 C -0.81077 0.56389 -0.81129 0.55995 -0.80834 0.57199 C -0.80816 0.57731 -0.80851 0.60023 -0.80556 0.61088 C -0.80348 0.61829 -0.80087 0.62569 -0.79861 0.6331 C -0.79723 0.6375 -0.79445 0.64606 -0.79445 0.6463 C -0.79289 0.65694 -0.79115 0.66227 -0.7875 0.67199 C -0.78438 0.68055 -0.78733 0.68264 -0.78056 0.68866 C -0.78004 0.69236 -0.78039 0.6963 -0.77917 0.69977 C -0.77709 0.70579 -0.7724 0.70926 -0.76945 0.71458 C -0.76667 0.71944 -0.76216 0.7294 -0.75973 0.73495 C -0.7566 0.74259 -0.75486 0.75255 -0.74861 0.75532 C -0.73143 0.77245 -0.69219 0.77292 -0.67361 0.77384 C -0.65938 0.77847 -0.6632 0.77778 -0.63768 0.77755 C -0.53143 0.77639 -0.49514 0.7743 -0.40139 0.77014 C -0.38108 0.76597 -0.36233 0.76342 -0.34497 0.74792 C -0.33785 0.75671 -0.3283 0.76805 -0.31997 0.77199 C -0.28316 0.76991 -0.254 0.76944 -0.21945 0.75903 C -0.20608 0.75972 -0.19271 0.75972 -0.17917 0.76088 C -0.16893 0.7618 -0.15816 0.76805 -0.14723 0.77014 C -0.13681 0.77477 -0.12639 0.78032 -0.11667 0.7868 C -0.11285 0.78518 -0.10573 0.78194 -0.10278 0.78125 C -0.0908 0.77893 -0.06667 0.77569 -0.06667 0.77592 C -0.05556 0.77153 -0.04462 0.76852 -0.03334 0.76643 C -0.02483 0.76065 -0.01667 0.75717 -0.00695 0.75532 C 0.01406 0.74329 0.02986 0.73889 0.04722 0.71643 C 0.05833 0.70208 0.07916 0.67199 0.07916 0.67222 C 0.08194 0.66227 0.08663 0.65856 0.07916 0.65532 C 0.07673 0.64861 0.07604 0.64143 0.07361 0.63495 C 0.07048 0.62662 0.06736 0.61991 0.06527 0.61088 C 0.06406 0.60555 0.06441 0.60092 0.0625 0.59606 C 0.05521 0.57639 0.04896 0.55486 0.04583 0.5331 C 0.04722 0.50972 0.04878 0.48611 0.05 0.46273 C 0.05104 0.40833 0.04062 0.38796 0.06666 0.35903 C 0.06475 0.32986 0.06354 0.30532 0.05833 0.27755 C 0.05972 0.24722 0.06111 0.2419 0.05677 0.21088 C 0.05086 0.16667 0.05243 0.2 0.05 0.17384 C 0.04843 0.15717 0.04843 0.14028 0.04583 0.12384 C 0.04427 0.11458 0.03281 0.10486 0.02916 0.09977 C 0.01527 0.07986 0.00503 0.05833 -0.00695 0.0368 C -0.01129 0.01921 -0.01771 -0.0081 -0.03334 -0.0132 C -0.03698 -0.01435 -0.0408 -0.01435 -0.04445 -0.01505 C -0.10104 -0.04028 -0.10295 -0.03079 -0.19167 -0.03357 C -0.204 -0.03982 -0.21476 -0.04468 -0.22778 -0.04653 C -0.25417 -0.05671 -0.32153 -0.04491 -0.325 -0.04468 C -0.38629 -0.04769 -0.43976 -0.05324 -0.50139 -0.05579 C -0.52205 -0.05972 -0.54167 -0.0662 -0.56285 -0.06875 C -0.57084 -0.06806 -0.57934 -0.06945 -0.5875 -0.0669 C -0.59167 -0.06551 -0.59254 -0.05741 -0.59584 -0.05394 C -0.60625 -0.04375 -0.61563 -0.03935 -0.62361 -0.02616 C -0.62587 -0.01736 -0.62448 -0.01482 -0.63056 -0.00949 C -0.63108 -0.00695 -0.63108 -0.0044 -0.63195 -0.00208 C -0.63351 0.00185 -0.63646 0.00486 -0.63768 0.00903 C -0.63837 0.01273 -0.64028 0.02014 -0.64028 0.02037 C -0.63976 0.025 -0.64028 0.03032 -0.63889 0.03495 C -0.63785 0.03842 -0.62657 0.04213 -0.62639 0.04236 C -0.62292 0.04537 -0.61771 0.04977 -0.61389 0.05162 C -0.60747 0.05486 -0.59931 0.05486 -0.59306 0.05903 C -0.58802 0.06227 -0.58594 0.06782 -0.58091 0.07014 C -0.54323 0.06759 -0.54045 0.06829 -0.49861 0.07199 C -0.48802 0.0743 -0.4783 0.08032 -0.46806 0.08495 C -0.45886 0.08912 -0.44861 0.08704 -0.43889 0.08866 C -0.42969 0.08796 -0.42032 0.08796 -0.41111 0.0868 C -0.40973 0.08657 -0.40834 0.08542 -0.40695 0.08495 C -0.40278 0.08356 -0.39879 0.08148 -0.39445 0.08125 C -0.37448 0.07963 -0.35469 0.08009 -0.33473 0.0794 C -0.31389 0.07245 -0.34184 0.08102 -0.28611 0.0794 C -0.27917 0.07917 -0.27275 0.07685 -0.26528 0.07569 C -0.23889 0.07893 -0.21302 0.08102 -0.18646 0.08495 C -0.17674 0.07639 -0.15816 0.0787 -0.14723 0.07755 C -0.14358 0.07639 -0.13993 0.07454 -0.13611 0.07384 C -0.13021 0.07268 -0.12361 0.07523 -0.11806 0.07199 C -0.11598 0.07083 -0.11806 0.06528 -0.11667 0.06273 C -0.1158 0.06111 -0.11389 0.06157 -0.1125 0.06088 C -0.1066 0.05509 -0.10035 0.05 -0.09445 0.04421 C -0.09306 0.03842 -0.08976 0.03102 -0.08473 0.0294 C -0.07691 0.02685 -0.06111 0.02384 -0.06111 0.02407 C -0.05677 0.02014 -0.05365 0.01574 -0.05 0.01088 " pathEditMode="relative" rAng="0" ptsTypes="fffffffffffffffffffffffffffffffffffffffffffffffffffffffffffffffffffffffffffffffffffffffA">
                                      <p:cBhvr>
                                        <p:cTn id="28" dur="2000" fill="hold"/>
                                        <p:tgtEl>
                                          <p:spTgt spid="5143"/>
                                        </p:tgtEl>
                                        <p:attrNameLst>
                                          <p:attrName>ppt_x</p:attrName>
                                          <p:attrName>ppt_y</p:attrName>
                                        </p:attrNameLst>
                                      </p:cBhvr>
                                      <p:rCtr x="346" y="34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0" grpId="0" animBg="1" autoUpdateAnimBg="0"/>
      <p:bldP spid="5126" grpId="0" autoUpdateAnimBg="0"/>
      <p:bldP spid="5127"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p:cNvPicPr>
            <a:picLocks noChangeAspect="1" noChangeArrowheads="1"/>
          </p:cNvPicPr>
          <p:nvPr/>
        </p:nvPicPr>
        <p:blipFill>
          <a:blip r:embed="rId2" cstate="print"/>
          <a:srcRect t="3740"/>
          <a:stretch>
            <a:fillRect/>
          </a:stretch>
        </p:blipFill>
        <p:spPr bwMode="auto">
          <a:xfrm>
            <a:off x="0" y="1981200"/>
            <a:ext cx="9080500" cy="2622550"/>
          </a:xfrm>
          <a:prstGeom prst="rect">
            <a:avLst/>
          </a:prstGeom>
          <a:noFill/>
          <a:ln w="9525" algn="ctr">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ChangeArrowheads="1"/>
          </p:cNvSpPr>
          <p:nvPr/>
        </p:nvSpPr>
        <p:spPr bwMode="auto">
          <a:xfrm>
            <a:off x="457200" y="762000"/>
            <a:ext cx="8229600" cy="487363"/>
          </a:xfrm>
          <a:prstGeom prst="rect">
            <a:avLst/>
          </a:prstGeom>
          <a:noFill/>
          <a:ln w="9525">
            <a:noFill/>
            <a:miter lim="800000"/>
            <a:headEnd/>
            <a:tailEnd/>
          </a:ln>
        </p:spPr>
        <p:txBody>
          <a:bodyPr anchor="ctr"/>
          <a:lstStyle/>
          <a:p>
            <a:r>
              <a:rPr lang="en-US" sz="4000" b="1">
                <a:solidFill>
                  <a:schemeClr val="tx2"/>
                </a:solidFill>
                <a:latin typeface="Times New Roman" pitchFamily="18" charset="0"/>
              </a:rPr>
              <a:t>Example problem</a:t>
            </a:r>
          </a:p>
        </p:txBody>
      </p:sp>
      <p:sp>
        <p:nvSpPr>
          <p:cNvPr id="6149" name="Rectangle 5"/>
          <p:cNvSpPr>
            <a:spLocks noChangeArrowheads="1"/>
          </p:cNvSpPr>
          <p:nvPr/>
        </p:nvSpPr>
        <p:spPr bwMode="auto">
          <a:xfrm>
            <a:off x="457200" y="1524000"/>
            <a:ext cx="8077200" cy="1066800"/>
          </a:xfrm>
          <a:prstGeom prst="rect">
            <a:avLst/>
          </a:prstGeom>
          <a:noFill/>
          <a:ln w="9525">
            <a:noFill/>
            <a:miter lim="800000"/>
            <a:headEnd/>
            <a:tailEnd/>
          </a:ln>
        </p:spPr>
        <p:txBody>
          <a:bodyPr/>
          <a:lstStyle/>
          <a:p>
            <a:pPr marL="342900" indent="-342900">
              <a:spcBef>
                <a:spcPct val="20000"/>
              </a:spcBef>
              <a:buFontTx/>
              <a:buChar char="•"/>
            </a:pPr>
            <a:r>
              <a:rPr lang="en-US" sz="2800" b="1">
                <a:latin typeface="Times New Roman" pitchFamily="18" charset="0"/>
              </a:rPr>
              <a:t>A ball has a mass of 2.5 </a:t>
            </a:r>
            <a:r>
              <a:rPr lang="en-US" sz="2800" b="1">
                <a:solidFill>
                  <a:srgbClr val="FF0000"/>
                </a:solidFill>
                <a:latin typeface="Times New Roman" pitchFamily="18" charset="0"/>
              </a:rPr>
              <a:t>kg</a:t>
            </a:r>
            <a:r>
              <a:rPr lang="en-US" sz="2800" b="1">
                <a:latin typeface="Times New Roman" pitchFamily="18" charset="0"/>
              </a:rPr>
              <a:t> and a velocity of 6.0 </a:t>
            </a:r>
            <a:r>
              <a:rPr lang="en-US" sz="2800" b="1">
                <a:solidFill>
                  <a:srgbClr val="009900"/>
                </a:solidFill>
                <a:latin typeface="Times New Roman" pitchFamily="18" charset="0"/>
              </a:rPr>
              <a:t>m/s </a:t>
            </a:r>
            <a:r>
              <a:rPr lang="en-US" sz="2800" b="1">
                <a:latin typeface="Times New Roman" pitchFamily="18" charset="0"/>
              </a:rPr>
              <a:t>heading North.  Calculate its momentum.</a:t>
            </a:r>
          </a:p>
        </p:txBody>
      </p:sp>
      <p:sp>
        <p:nvSpPr>
          <p:cNvPr id="6150" name="Rectangle 6"/>
          <p:cNvSpPr>
            <a:spLocks noChangeArrowheads="1"/>
          </p:cNvSpPr>
          <p:nvPr/>
        </p:nvSpPr>
        <p:spPr bwMode="auto">
          <a:xfrm>
            <a:off x="228600" y="3124200"/>
            <a:ext cx="8610600" cy="1143000"/>
          </a:xfrm>
          <a:prstGeom prst="rect">
            <a:avLst/>
          </a:prstGeom>
          <a:noFill/>
          <a:ln w="28575">
            <a:solidFill>
              <a:schemeClr val="tx1"/>
            </a:solidFill>
            <a:miter lim="800000"/>
            <a:headEnd/>
            <a:tailEnd/>
          </a:ln>
        </p:spPr>
        <p:txBody>
          <a:bodyPr wrap="none" anchor="ctr"/>
          <a:lstStyle/>
          <a:p>
            <a:endParaRPr lang="en-US"/>
          </a:p>
        </p:txBody>
      </p:sp>
      <p:sp>
        <p:nvSpPr>
          <p:cNvPr id="6151" name="Text Box 7"/>
          <p:cNvSpPr txBox="1">
            <a:spLocks noChangeArrowheads="1"/>
          </p:cNvSpPr>
          <p:nvPr/>
        </p:nvSpPr>
        <p:spPr bwMode="auto">
          <a:xfrm>
            <a:off x="457200" y="3276600"/>
            <a:ext cx="3048000" cy="946150"/>
          </a:xfrm>
          <a:prstGeom prst="rect">
            <a:avLst/>
          </a:prstGeom>
          <a:noFill/>
          <a:ln w="9525">
            <a:noFill/>
            <a:miter lim="800000"/>
            <a:headEnd/>
            <a:tailEnd/>
          </a:ln>
        </p:spPr>
        <p:txBody>
          <a:bodyPr>
            <a:spAutoFit/>
          </a:bodyPr>
          <a:lstStyle/>
          <a:p>
            <a:r>
              <a:rPr lang="en-US" sz="2800" b="1">
                <a:latin typeface="Times New Roman" pitchFamily="18" charset="0"/>
              </a:rPr>
              <a:t>m=2.5kg	 p=mv</a:t>
            </a:r>
          </a:p>
          <a:p>
            <a:r>
              <a:rPr lang="en-US" sz="2800" b="1">
                <a:latin typeface="Times New Roman" pitchFamily="18" charset="0"/>
              </a:rPr>
              <a:t>v=6.0m/s	</a:t>
            </a:r>
          </a:p>
        </p:txBody>
      </p:sp>
      <p:sp>
        <p:nvSpPr>
          <p:cNvPr id="6152" name="Line 8"/>
          <p:cNvSpPr>
            <a:spLocks noChangeShapeType="1"/>
          </p:cNvSpPr>
          <p:nvPr/>
        </p:nvSpPr>
        <p:spPr bwMode="auto">
          <a:xfrm>
            <a:off x="2286000" y="3124200"/>
            <a:ext cx="0" cy="1143000"/>
          </a:xfrm>
          <a:prstGeom prst="line">
            <a:avLst/>
          </a:prstGeom>
          <a:noFill/>
          <a:ln w="28575">
            <a:solidFill>
              <a:schemeClr val="tx1"/>
            </a:solidFill>
            <a:round/>
            <a:headEnd/>
            <a:tailEnd/>
          </a:ln>
        </p:spPr>
        <p:txBody>
          <a:bodyPr/>
          <a:lstStyle/>
          <a:p>
            <a:endParaRPr lang="en-US"/>
          </a:p>
        </p:txBody>
      </p:sp>
      <p:sp>
        <p:nvSpPr>
          <p:cNvPr id="6153" name="Line 9"/>
          <p:cNvSpPr>
            <a:spLocks noChangeShapeType="1"/>
          </p:cNvSpPr>
          <p:nvPr/>
        </p:nvSpPr>
        <p:spPr bwMode="auto">
          <a:xfrm>
            <a:off x="3581400" y="3124200"/>
            <a:ext cx="0" cy="1143000"/>
          </a:xfrm>
          <a:prstGeom prst="line">
            <a:avLst/>
          </a:prstGeom>
          <a:noFill/>
          <a:ln w="28575">
            <a:solidFill>
              <a:schemeClr val="tx1"/>
            </a:solidFill>
            <a:round/>
            <a:headEnd/>
            <a:tailEnd/>
          </a:ln>
        </p:spPr>
        <p:txBody>
          <a:bodyPr/>
          <a:lstStyle/>
          <a:p>
            <a:endParaRPr lang="en-US"/>
          </a:p>
        </p:txBody>
      </p:sp>
      <p:sp>
        <p:nvSpPr>
          <p:cNvPr id="6154" name="Line 10"/>
          <p:cNvSpPr>
            <a:spLocks noChangeShapeType="1"/>
          </p:cNvSpPr>
          <p:nvPr/>
        </p:nvSpPr>
        <p:spPr bwMode="auto">
          <a:xfrm>
            <a:off x="6096000" y="3124200"/>
            <a:ext cx="0" cy="1143000"/>
          </a:xfrm>
          <a:prstGeom prst="line">
            <a:avLst/>
          </a:prstGeom>
          <a:noFill/>
          <a:ln w="28575">
            <a:solidFill>
              <a:schemeClr val="tx1"/>
            </a:solidFill>
            <a:round/>
            <a:headEnd/>
            <a:tailEnd/>
          </a:ln>
        </p:spPr>
        <p:txBody>
          <a:bodyPr/>
          <a:lstStyle/>
          <a:p>
            <a:endParaRPr lang="en-US"/>
          </a:p>
        </p:txBody>
      </p:sp>
      <p:sp>
        <p:nvSpPr>
          <p:cNvPr id="6160" name="Text Box 16"/>
          <p:cNvSpPr txBox="1">
            <a:spLocks noChangeArrowheads="1"/>
          </p:cNvSpPr>
          <p:nvPr/>
        </p:nvSpPr>
        <p:spPr bwMode="auto">
          <a:xfrm>
            <a:off x="838200" y="2743200"/>
            <a:ext cx="8066088" cy="336550"/>
          </a:xfrm>
          <a:prstGeom prst="rect">
            <a:avLst/>
          </a:prstGeom>
          <a:noFill/>
          <a:ln w="9525">
            <a:noFill/>
            <a:miter lim="800000"/>
            <a:headEnd/>
            <a:tailEnd/>
          </a:ln>
        </p:spPr>
        <p:txBody>
          <a:bodyPr wrap="none">
            <a:spAutoFit/>
          </a:bodyPr>
          <a:lstStyle/>
          <a:p>
            <a:r>
              <a:rPr lang="en-US" sz="1600" b="1">
                <a:latin typeface="Times New Roman" pitchFamily="18" charset="0"/>
              </a:rPr>
              <a:t>given                        formula              set up problem               answer w/ unit of measurement</a:t>
            </a:r>
          </a:p>
        </p:txBody>
      </p:sp>
      <p:sp>
        <p:nvSpPr>
          <p:cNvPr id="6161" name="Text Box 17"/>
          <p:cNvSpPr txBox="1">
            <a:spLocks noChangeArrowheads="1"/>
          </p:cNvSpPr>
          <p:nvPr/>
        </p:nvSpPr>
        <p:spPr bwMode="auto">
          <a:xfrm>
            <a:off x="381000" y="4543425"/>
            <a:ext cx="7966075" cy="946150"/>
          </a:xfrm>
          <a:prstGeom prst="rect">
            <a:avLst/>
          </a:prstGeom>
          <a:noFill/>
          <a:ln w="9525">
            <a:noFill/>
            <a:miter lim="800000"/>
            <a:headEnd/>
            <a:tailEnd/>
          </a:ln>
        </p:spPr>
        <p:txBody>
          <a:bodyPr wrap="none">
            <a:spAutoFit/>
          </a:bodyPr>
          <a:lstStyle/>
          <a:p>
            <a:pPr>
              <a:buFontTx/>
              <a:buChar char="•"/>
            </a:pPr>
            <a:r>
              <a:rPr lang="en-US" sz="2800" b="1">
                <a:latin typeface="Times New Roman" pitchFamily="18" charset="0"/>
              </a:rPr>
              <a:t>   How would you label the answer if the mass was </a:t>
            </a:r>
          </a:p>
          <a:p>
            <a:r>
              <a:rPr lang="en-US" sz="2800" b="1">
                <a:latin typeface="Times New Roman" pitchFamily="18" charset="0"/>
              </a:rPr>
              <a:t>    2.5 </a:t>
            </a:r>
            <a:r>
              <a:rPr lang="en-US" sz="2800" b="1">
                <a:solidFill>
                  <a:schemeClr val="accent2"/>
                </a:solidFill>
                <a:latin typeface="Times New Roman" pitchFamily="18" charset="0"/>
              </a:rPr>
              <a:t>g</a:t>
            </a:r>
            <a:r>
              <a:rPr lang="en-US" sz="2800" b="1">
                <a:latin typeface="Times New Roman" pitchFamily="18" charset="0"/>
              </a:rPr>
              <a:t> and the velocity 6.0 </a:t>
            </a:r>
            <a:r>
              <a:rPr lang="en-US" sz="2800" b="1">
                <a:solidFill>
                  <a:srgbClr val="CC9900"/>
                </a:solidFill>
                <a:latin typeface="Times New Roman" pitchFamily="18" charset="0"/>
              </a:rPr>
              <a:t>km/hr</a:t>
            </a:r>
            <a:r>
              <a:rPr lang="en-US" sz="2800" b="1">
                <a:latin typeface="Times New Roman" pitchFamily="18" charset="0"/>
              </a:rPr>
              <a:t>?</a:t>
            </a:r>
          </a:p>
        </p:txBody>
      </p:sp>
      <p:sp>
        <p:nvSpPr>
          <p:cNvPr id="6162" name="Text Box 18"/>
          <p:cNvSpPr txBox="1">
            <a:spLocks noChangeArrowheads="1"/>
          </p:cNvSpPr>
          <p:nvPr/>
        </p:nvSpPr>
        <p:spPr bwMode="auto">
          <a:xfrm>
            <a:off x="762000" y="5638800"/>
            <a:ext cx="2260600" cy="519113"/>
          </a:xfrm>
          <a:prstGeom prst="rect">
            <a:avLst/>
          </a:prstGeom>
          <a:noFill/>
          <a:ln w="9525">
            <a:noFill/>
            <a:miter lim="800000"/>
            <a:headEnd/>
            <a:tailEnd/>
          </a:ln>
        </p:spPr>
        <p:txBody>
          <a:bodyPr wrap="none">
            <a:spAutoFit/>
          </a:bodyPr>
          <a:lstStyle/>
          <a:p>
            <a:r>
              <a:rPr lang="en-US" sz="2800" b="1">
                <a:latin typeface="Times New Roman" pitchFamily="18" charset="0"/>
              </a:rPr>
              <a:t>15.0 </a:t>
            </a:r>
            <a:r>
              <a:rPr lang="en-US" sz="2800" b="1">
                <a:solidFill>
                  <a:schemeClr val="accent2"/>
                </a:solidFill>
                <a:latin typeface="Times New Roman" pitchFamily="18" charset="0"/>
              </a:rPr>
              <a:t>g</a:t>
            </a:r>
            <a:r>
              <a:rPr lang="en-US" sz="2800" b="1">
                <a:latin typeface="Times New Roman" pitchFamily="18" charset="0"/>
              </a:rPr>
              <a:t>(</a:t>
            </a:r>
            <a:r>
              <a:rPr lang="en-US" sz="2800" b="1">
                <a:solidFill>
                  <a:srgbClr val="CC9900"/>
                </a:solidFill>
                <a:latin typeface="Times New Roman" pitchFamily="18" charset="0"/>
              </a:rPr>
              <a:t>km/hr</a:t>
            </a:r>
            <a:r>
              <a:rPr lang="en-US" sz="2800" b="1">
                <a:latin typeface="Times New Roman" pitchFamily="18" charset="0"/>
              </a:rPr>
              <a:t>)</a:t>
            </a:r>
          </a:p>
        </p:txBody>
      </p:sp>
      <p:sp>
        <p:nvSpPr>
          <p:cNvPr id="6163" name="Text Box 19"/>
          <p:cNvSpPr txBox="1">
            <a:spLocks noChangeArrowheads="1"/>
          </p:cNvSpPr>
          <p:nvPr/>
        </p:nvSpPr>
        <p:spPr bwMode="auto">
          <a:xfrm>
            <a:off x="6248400" y="3276600"/>
            <a:ext cx="2043113" cy="519113"/>
          </a:xfrm>
          <a:prstGeom prst="rect">
            <a:avLst/>
          </a:prstGeom>
          <a:noFill/>
          <a:ln w="9525">
            <a:noFill/>
            <a:miter lim="800000"/>
            <a:headEnd/>
            <a:tailEnd/>
          </a:ln>
        </p:spPr>
        <p:txBody>
          <a:bodyPr wrap="none">
            <a:spAutoFit/>
          </a:bodyPr>
          <a:lstStyle/>
          <a:p>
            <a:r>
              <a:rPr lang="en-US" sz="2800" b="1">
                <a:latin typeface="Times New Roman" pitchFamily="18" charset="0"/>
              </a:rPr>
              <a:t>15.0 </a:t>
            </a:r>
            <a:r>
              <a:rPr lang="en-US" sz="2800" b="1">
                <a:solidFill>
                  <a:srgbClr val="FF0066"/>
                </a:solidFill>
                <a:latin typeface="Times New Roman" pitchFamily="18" charset="0"/>
              </a:rPr>
              <a:t>kg</a:t>
            </a:r>
            <a:r>
              <a:rPr lang="en-US" sz="2800" b="1">
                <a:latin typeface="Times New Roman" pitchFamily="18" charset="0"/>
              </a:rPr>
              <a:t>(</a:t>
            </a:r>
            <a:r>
              <a:rPr lang="en-US" sz="2800" b="1">
                <a:solidFill>
                  <a:srgbClr val="009900"/>
                </a:solidFill>
                <a:latin typeface="Times New Roman" pitchFamily="18" charset="0"/>
              </a:rPr>
              <a:t>m/s</a:t>
            </a:r>
            <a:r>
              <a:rPr lang="en-US" sz="2800" b="1">
                <a:latin typeface="Times New Roman" pitchFamily="18" charset="0"/>
              </a:rPr>
              <a:t>)</a:t>
            </a:r>
          </a:p>
        </p:txBody>
      </p:sp>
      <p:sp>
        <p:nvSpPr>
          <p:cNvPr id="6164" name="Text Box 20"/>
          <p:cNvSpPr txBox="1">
            <a:spLocks noChangeArrowheads="1"/>
          </p:cNvSpPr>
          <p:nvPr/>
        </p:nvSpPr>
        <p:spPr bwMode="auto">
          <a:xfrm>
            <a:off x="3722688" y="3276600"/>
            <a:ext cx="2220912" cy="519113"/>
          </a:xfrm>
          <a:prstGeom prst="rect">
            <a:avLst/>
          </a:prstGeom>
          <a:noFill/>
          <a:ln w="9525">
            <a:noFill/>
            <a:miter lim="800000"/>
            <a:headEnd/>
            <a:tailEnd/>
          </a:ln>
        </p:spPr>
        <p:txBody>
          <a:bodyPr wrap="none">
            <a:spAutoFit/>
          </a:bodyPr>
          <a:lstStyle/>
          <a:p>
            <a:r>
              <a:rPr lang="en-US" sz="2800" b="1">
                <a:latin typeface="Times New Roman" pitchFamily="18" charset="0"/>
              </a:rPr>
              <a:t>2.5</a:t>
            </a:r>
            <a:r>
              <a:rPr lang="en-US" sz="2800" b="1">
                <a:solidFill>
                  <a:srgbClr val="FF0066"/>
                </a:solidFill>
                <a:latin typeface="Times New Roman" pitchFamily="18" charset="0"/>
              </a:rPr>
              <a:t>kg</a:t>
            </a:r>
            <a:r>
              <a:rPr lang="en-US" sz="2800" b="1">
                <a:latin typeface="Times New Roman" pitchFamily="18" charset="0"/>
              </a:rPr>
              <a:t>(6.0</a:t>
            </a:r>
            <a:r>
              <a:rPr lang="en-US" sz="2800" b="1">
                <a:solidFill>
                  <a:srgbClr val="009900"/>
                </a:solidFill>
                <a:latin typeface="Times New Roman" pitchFamily="18" charset="0"/>
              </a:rPr>
              <a:t>m/s</a:t>
            </a:r>
            <a:r>
              <a:rPr lang="en-US" sz="2800" b="1">
                <a:latin typeface="Times New Roman" pitchFamily="18" charset="0"/>
              </a:rPr>
              <a:t>)</a:t>
            </a:r>
          </a:p>
        </p:txBody>
      </p:sp>
      <p:sp>
        <p:nvSpPr>
          <p:cNvPr id="16" name="Rectangle 15"/>
          <p:cNvSpPr/>
          <p:nvPr/>
        </p:nvSpPr>
        <p:spPr>
          <a:xfrm>
            <a:off x="7010400" y="3276600"/>
            <a:ext cx="13716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par>
                          <p:cTn id="7" fill="hold" nodeType="afterGroup">
                            <p:stCondLst>
                              <p:cond delay="0"/>
                            </p:stCondLst>
                            <p:childTnLst>
                              <p:par>
                                <p:cTn id="8" presetID="2" presetClass="entr" presetSubtype="8" fill="hold" grpId="0" nodeType="afterEffect">
                                  <p:stCondLst>
                                    <p:cond delay="0"/>
                                  </p:stCondLst>
                                  <p:childTnLst>
                                    <p:set>
                                      <p:cBhvr>
                                        <p:cTn id="9" dur="1" fill="hold">
                                          <p:stCondLst>
                                            <p:cond delay="0"/>
                                          </p:stCondLst>
                                        </p:cTn>
                                        <p:tgtEl>
                                          <p:spTgt spid="6148"/>
                                        </p:tgtEl>
                                        <p:attrNameLst>
                                          <p:attrName>style.visibility</p:attrName>
                                        </p:attrNameLst>
                                      </p:cBhvr>
                                      <p:to>
                                        <p:strVal val="visible"/>
                                      </p:to>
                                    </p:set>
                                    <p:anim calcmode="lin" valueType="num">
                                      <p:cBhvr additive="base">
                                        <p:cTn id="10" dur="500" fill="hold"/>
                                        <p:tgtEl>
                                          <p:spTgt spid="6148"/>
                                        </p:tgtEl>
                                        <p:attrNameLst>
                                          <p:attrName>ppt_x</p:attrName>
                                        </p:attrNameLst>
                                      </p:cBhvr>
                                      <p:tavLst>
                                        <p:tav tm="0">
                                          <p:val>
                                            <p:strVal val="0-#ppt_w/2"/>
                                          </p:val>
                                        </p:tav>
                                        <p:tav tm="100000">
                                          <p:val>
                                            <p:strVal val="#ppt_x"/>
                                          </p:val>
                                        </p:tav>
                                      </p:tavLst>
                                    </p:anim>
                                    <p:anim calcmode="lin" valueType="num">
                                      <p:cBhvr additive="base">
                                        <p:cTn id="11" dur="500" fill="hold"/>
                                        <p:tgtEl>
                                          <p:spTgt spid="6148"/>
                                        </p:tgtEl>
                                        <p:attrNameLst>
                                          <p:attrName>ppt_y</p:attrName>
                                        </p:attrNameLst>
                                      </p:cBhvr>
                                      <p:tavLst>
                                        <p:tav tm="0">
                                          <p:val>
                                            <p:strVal val="#ppt_y"/>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8" fill="hold" grpId="0" nodeType="clickEffect">
                                  <p:stCondLst>
                                    <p:cond delay="0"/>
                                  </p:stCondLst>
                                  <p:childTnLst>
                                    <p:set>
                                      <p:cBhvr>
                                        <p:cTn id="15" dur="1" fill="hold">
                                          <p:stCondLst>
                                            <p:cond delay="0"/>
                                          </p:stCondLst>
                                        </p:cTn>
                                        <p:tgtEl>
                                          <p:spTgt spid="6149">
                                            <p:txEl>
                                              <p:pRg st="0" end="0"/>
                                            </p:txEl>
                                          </p:spTgt>
                                        </p:tgtEl>
                                        <p:attrNameLst>
                                          <p:attrName>style.visibility</p:attrName>
                                        </p:attrNameLst>
                                      </p:cBhvr>
                                      <p:to>
                                        <p:strVal val="visible"/>
                                      </p:to>
                                    </p:set>
                                    <p:anim calcmode="lin" valueType="num">
                                      <p:cBhvr additive="base">
                                        <p:cTn id="16" dur="500" fill="hold"/>
                                        <p:tgtEl>
                                          <p:spTgt spid="6149">
                                            <p:txEl>
                                              <p:pRg st="0" end="0"/>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614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150"/>
                                        </p:tgtEl>
                                        <p:attrNameLst>
                                          <p:attrName>style.visibility</p:attrName>
                                        </p:attrNameLst>
                                      </p:cBhvr>
                                      <p:to>
                                        <p:strVal val="visible"/>
                                      </p:to>
                                    </p:set>
                                    <p:animEffect transition="in" filter="dissolve">
                                      <p:cBhvr>
                                        <p:cTn id="22" dur="500"/>
                                        <p:tgtEl>
                                          <p:spTgt spid="6150"/>
                                        </p:tgtEl>
                                      </p:cBhvr>
                                    </p:animEffect>
                                  </p:childTnLst>
                                </p:cTn>
                              </p:par>
                            </p:childTnLst>
                          </p:cTn>
                        </p:par>
                        <p:par>
                          <p:cTn id="23" fill="hold" nodeType="afterGroup">
                            <p:stCondLst>
                              <p:cond delay="500"/>
                            </p:stCondLst>
                            <p:childTnLst>
                              <p:par>
                                <p:cTn id="24" presetID="9" presetClass="entr" presetSubtype="0" fill="hold" grpId="0" nodeType="afterEffect">
                                  <p:stCondLst>
                                    <p:cond delay="0"/>
                                  </p:stCondLst>
                                  <p:childTnLst>
                                    <p:set>
                                      <p:cBhvr>
                                        <p:cTn id="25" dur="1" fill="hold">
                                          <p:stCondLst>
                                            <p:cond delay="0"/>
                                          </p:stCondLst>
                                        </p:cTn>
                                        <p:tgtEl>
                                          <p:spTgt spid="6152"/>
                                        </p:tgtEl>
                                        <p:attrNameLst>
                                          <p:attrName>style.visibility</p:attrName>
                                        </p:attrNameLst>
                                      </p:cBhvr>
                                      <p:to>
                                        <p:strVal val="visible"/>
                                      </p:to>
                                    </p:set>
                                    <p:animEffect transition="in" filter="dissolve">
                                      <p:cBhvr>
                                        <p:cTn id="26" dur="500"/>
                                        <p:tgtEl>
                                          <p:spTgt spid="6152"/>
                                        </p:tgtEl>
                                      </p:cBhvr>
                                    </p:animEffect>
                                  </p:childTnLst>
                                </p:cTn>
                              </p:par>
                            </p:childTnLst>
                          </p:cTn>
                        </p:par>
                        <p:par>
                          <p:cTn id="27" fill="hold" nodeType="afterGroup">
                            <p:stCondLst>
                              <p:cond delay="1000"/>
                            </p:stCondLst>
                            <p:childTnLst>
                              <p:par>
                                <p:cTn id="28" presetID="9" presetClass="entr" presetSubtype="0" fill="hold" grpId="0" nodeType="afterEffect">
                                  <p:stCondLst>
                                    <p:cond delay="0"/>
                                  </p:stCondLst>
                                  <p:childTnLst>
                                    <p:set>
                                      <p:cBhvr>
                                        <p:cTn id="29" dur="1" fill="hold">
                                          <p:stCondLst>
                                            <p:cond delay="0"/>
                                          </p:stCondLst>
                                        </p:cTn>
                                        <p:tgtEl>
                                          <p:spTgt spid="6154"/>
                                        </p:tgtEl>
                                        <p:attrNameLst>
                                          <p:attrName>style.visibility</p:attrName>
                                        </p:attrNameLst>
                                      </p:cBhvr>
                                      <p:to>
                                        <p:strVal val="visible"/>
                                      </p:to>
                                    </p:set>
                                    <p:animEffect transition="in" filter="dissolve">
                                      <p:cBhvr>
                                        <p:cTn id="30" dur="500"/>
                                        <p:tgtEl>
                                          <p:spTgt spid="6154"/>
                                        </p:tgtEl>
                                      </p:cBhvr>
                                    </p:animEffect>
                                  </p:childTnLst>
                                </p:cTn>
                              </p:par>
                            </p:childTnLst>
                          </p:cTn>
                        </p:par>
                        <p:par>
                          <p:cTn id="31" fill="hold" nodeType="afterGroup">
                            <p:stCondLst>
                              <p:cond delay="1500"/>
                            </p:stCondLst>
                            <p:childTnLst>
                              <p:par>
                                <p:cTn id="32" presetID="9" presetClass="entr" presetSubtype="0" fill="hold" grpId="0" nodeType="afterEffect">
                                  <p:stCondLst>
                                    <p:cond delay="0"/>
                                  </p:stCondLst>
                                  <p:childTnLst>
                                    <p:set>
                                      <p:cBhvr>
                                        <p:cTn id="33" dur="1" fill="hold">
                                          <p:stCondLst>
                                            <p:cond delay="0"/>
                                          </p:stCondLst>
                                        </p:cTn>
                                        <p:tgtEl>
                                          <p:spTgt spid="6153"/>
                                        </p:tgtEl>
                                        <p:attrNameLst>
                                          <p:attrName>style.visibility</p:attrName>
                                        </p:attrNameLst>
                                      </p:cBhvr>
                                      <p:to>
                                        <p:strVal val="visible"/>
                                      </p:to>
                                    </p:set>
                                    <p:animEffect transition="in" filter="dissolve">
                                      <p:cBhvr>
                                        <p:cTn id="34" dur="500"/>
                                        <p:tgtEl>
                                          <p:spTgt spid="6153"/>
                                        </p:tgtEl>
                                      </p:cBhvr>
                                    </p:animEffect>
                                  </p:childTnLst>
                                </p:cTn>
                              </p:par>
                            </p:childTnLst>
                          </p:cTn>
                        </p:par>
                        <p:par>
                          <p:cTn id="35" fill="hold" nodeType="afterGroup">
                            <p:stCondLst>
                              <p:cond delay="2000"/>
                            </p:stCondLst>
                            <p:childTnLst>
                              <p:par>
                                <p:cTn id="36" presetID="9" presetClass="entr" presetSubtype="0" fill="hold" grpId="0" nodeType="afterEffect">
                                  <p:stCondLst>
                                    <p:cond delay="0"/>
                                  </p:stCondLst>
                                  <p:childTnLst>
                                    <p:set>
                                      <p:cBhvr>
                                        <p:cTn id="37" dur="1" fill="hold">
                                          <p:stCondLst>
                                            <p:cond delay="0"/>
                                          </p:stCondLst>
                                        </p:cTn>
                                        <p:tgtEl>
                                          <p:spTgt spid="6160"/>
                                        </p:tgtEl>
                                        <p:attrNameLst>
                                          <p:attrName>style.visibility</p:attrName>
                                        </p:attrNameLst>
                                      </p:cBhvr>
                                      <p:to>
                                        <p:strVal val="visible"/>
                                      </p:to>
                                    </p:set>
                                    <p:animEffect transition="in" filter="dissolve">
                                      <p:cBhvr>
                                        <p:cTn id="38" dur="500"/>
                                        <p:tgtEl>
                                          <p:spTgt spid="6160"/>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6151"/>
                                        </p:tgtEl>
                                        <p:attrNameLst>
                                          <p:attrName>style.visibility</p:attrName>
                                        </p:attrNameLst>
                                      </p:cBhvr>
                                      <p:to>
                                        <p:strVal val="visible"/>
                                      </p:to>
                                    </p:set>
                                    <p:anim calcmode="lin" valueType="num">
                                      <p:cBhvr additive="base">
                                        <p:cTn id="43" dur="500" fill="hold"/>
                                        <p:tgtEl>
                                          <p:spTgt spid="6151"/>
                                        </p:tgtEl>
                                        <p:attrNameLst>
                                          <p:attrName>ppt_x</p:attrName>
                                        </p:attrNameLst>
                                      </p:cBhvr>
                                      <p:tavLst>
                                        <p:tav tm="0">
                                          <p:val>
                                            <p:strVal val="0-#ppt_w/2"/>
                                          </p:val>
                                        </p:tav>
                                        <p:tav tm="100000">
                                          <p:val>
                                            <p:strVal val="#ppt_x"/>
                                          </p:val>
                                        </p:tav>
                                      </p:tavLst>
                                    </p:anim>
                                    <p:anim calcmode="lin" valueType="num">
                                      <p:cBhvr additive="base">
                                        <p:cTn id="44" dur="500" fill="hold"/>
                                        <p:tgtEl>
                                          <p:spTgt spid="6151"/>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6164"/>
                                        </p:tgtEl>
                                        <p:attrNameLst>
                                          <p:attrName>style.visibility</p:attrName>
                                        </p:attrNameLst>
                                      </p:cBhvr>
                                      <p:to>
                                        <p:strVal val="visible"/>
                                      </p:to>
                                    </p:set>
                                    <p:animEffect transition="in" filter="fade">
                                      <p:cBhvr>
                                        <p:cTn id="49" dur="2000"/>
                                        <p:tgtEl>
                                          <p:spTgt spid="6164"/>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6163"/>
                                        </p:tgtEl>
                                        <p:attrNameLst>
                                          <p:attrName>style.visibility</p:attrName>
                                        </p:attrNameLst>
                                      </p:cBhvr>
                                      <p:to>
                                        <p:strVal val="visible"/>
                                      </p:to>
                                    </p:set>
                                    <p:animEffect transition="in" filter="fade">
                                      <p:cBhvr>
                                        <p:cTn id="54" dur="2000"/>
                                        <p:tgtEl>
                                          <p:spTgt spid="6163"/>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5" presetClass="exit" presetSubtype="10" fill="hold" grpId="1" nodeType="clickEffect">
                                  <p:stCondLst>
                                    <p:cond delay="0"/>
                                  </p:stCondLst>
                                  <p:childTnLst>
                                    <p:animEffect transition="out" filter="checkerboard(across)">
                                      <p:cBhvr>
                                        <p:cTn id="58" dur="500"/>
                                        <p:tgtEl>
                                          <p:spTgt spid="16"/>
                                        </p:tgtEl>
                                      </p:cBhvr>
                                    </p:animEffect>
                                    <p:set>
                                      <p:cBhvr>
                                        <p:cTn id="59" dur="1" fill="hold">
                                          <p:stCondLst>
                                            <p:cond delay="499"/>
                                          </p:stCondLst>
                                        </p:cTn>
                                        <p:tgtEl>
                                          <p:spTgt spid="16"/>
                                        </p:tgtEl>
                                        <p:attrNameLst>
                                          <p:attrName>style.visibility</p:attrName>
                                        </p:attrNameLst>
                                      </p:cBhvr>
                                      <p:to>
                                        <p:strVal val="hidden"/>
                                      </p:to>
                                    </p:set>
                                  </p:childTnLst>
                                </p:cTn>
                              </p:par>
                            </p:childTnLst>
                          </p:cTn>
                        </p:par>
                      </p:childTnLst>
                    </p:cTn>
                  </p:par>
                  <p:par>
                    <p:cTn id="60" fill="hold" nodeType="clickPar">
                      <p:stCondLst>
                        <p:cond delay="indefinite"/>
                      </p:stCondLst>
                      <p:childTnLst>
                        <p:par>
                          <p:cTn id="61" fill="hold" nodeType="withGroup">
                            <p:stCondLst>
                              <p:cond delay="0"/>
                            </p:stCondLst>
                            <p:childTnLst>
                              <p:par>
                                <p:cTn id="62" presetID="2" presetClass="entr" presetSubtype="8" fill="hold" grpId="0" nodeType="clickEffect">
                                  <p:stCondLst>
                                    <p:cond delay="0"/>
                                  </p:stCondLst>
                                  <p:childTnLst>
                                    <p:set>
                                      <p:cBhvr>
                                        <p:cTn id="63" dur="1" fill="hold">
                                          <p:stCondLst>
                                            <p:cond delay="0"/>
                                          </p:stCondLst>
                                        </p:cTn>
                                        <p:tgtEl>
                                          <p:spTgt spid="6161"/>
                                        </p:tgtEl>
                                        <p:attrNameLst>
                                          <p:attrName>style.visibility</p:attrName>
                                        </p:attrNameLst>
                                      </p:cBhvr>
                                      <p:to>
                                        <p:strVal val="visible"/>
                                      </p:to>
                                    </p:set>
                                    <p:anim calcmode="lin" valueType="num">
                                      <p:cBhvr additive="base">
                                        <p:cTn id="64" dur="500" fill="hold"/>
                                        <p:tgtEl>
                                          <p:spTgt spid="6161"/>
                                        </p:tgtEl>
                                        <p:attrNameLst>
                                          <p:attrName>ppt_x</p:attrName>
                                        </p:attrNameLst>
                                      </p:cBhvr>
                                      <p:tavLst>
                                        <p:tav tm="0">
                                          <p:val>
                                            <p:strVal val="0-#ppt_w/2"/>
                                          </p:val>
                                        </p:tav>
                                        <p:tav tm="100000">
                                          <p:val>
                                            <p:strVal val="#ppt_x"/>
                                          </p:val>
                                        </p:tav>
                                      </p:tavLst>
                                    </p:anim>
                                    <p:anim calcmode="lin" valueType="num">
                                      <p:cBhvr additive="base">
                                        <p:cTn id="65" dur="500" fill="hold"/>
                                        <p:tgtEl>
                                          <p:spTgt spid="6161"/>
                                        </p:tgtEl>
                                        <p:attrNameLst>
                                          <p:attrName>ppt_y</p:attrName>
                                        </p:attrNameLst>
                                      </p:cBhvr>
                                      <p:tavLst>
                                        <p:tav tm="0">
                                          <p:val>
                                            <p:strVal val="#ppt_y"/>
                                          </p:val>
                                        </p:tav>
                                        <p:tav tm="100000">
                                          <p:val>
                                            <p:strVal val="#ppt_y"/>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2" presetClass="entr" presetSubtype="8" fill="hold" grpId="0" nodeType="clickEffect">
                                  <p:stCondLst>
                                    <p:cond delay="0"/>
                                  </p:stCondLst>
                                  <p:childTnLst>
                                    <p:set>
                                      <p:cBhvr>
                                        <p:cTn id="69" dur="1" fill="hold">
                                          <p:stCondLst>
                                            <p:cond delay="0"/>
                                          </p:stCondLst>
                                        </p:cTn>
                                        <p:tgtEl>
                                          <p:spTgt spid="6162"/>
                                        </p:tgtEl>
                                        <p:attrNameLst>
                                          <p:attrName>style.visibility</p:attrName>
                                        </p:attrNameLst>
                                      </p:cBhvr>
                                      <p:to>
                                        <p:strVal val="visible"/>
                                      </p:to>
                                    </p:set>
                                    <p:anim calcmode="lin" valueType="num">
                                      <p:cBhvr additive="base">
                                        <p:cTn id="70" dur="500" fill="hold"/>
                                        <p:tgtEl>
                                          <p:spTgt spid="6162"/>
                                        </p:tgtEl>
                                        <p:attrNameLst>
                                          <p:attrName>ppt_x</p:attrName>
                                        </p:attrNameLst>
                                      </p:cBhvr>
                                      <p:tavLst>
                                        <p:tav tm="0">
                                          <p:val>
                                            <p:strVal val="0-#ppt_w/2"/>
                                          </p:val>
                                        </p:tav>
                                        <p:tav tm="100000">
                                          <p:val>
                                            <p:strVal val="#ppt_x"/>
                                          </p:val>
                                        </p:tav>
                                      </p:tavLst>
                                    </p:anim>
                                    <p:anim calcmode="lin" valueType="num">
                                      <p:cBhvr additive="base">
                                        <p:cTn id="71" dur="500" fill="hold"/>
                                        <p:tgtEl>
                                          <p:spTgt spid="616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autoUpdateAnimBg="0"/>
      <p:bldP spid="6149" grpId="0" build="p" autoUpdateAnimBg="0"/>
      <p:bldP spid="6150" grpId="0" animBg="1"/>
      <p:bldP spid="6151" grpId="0" autoUpdateAnimBg="0"/>
      <p:bldP spid="6152" grpId="0" animBg="1"/>
      <p:bldP spid="6153" grpId="0" animBg="1"/>
      <p:bldP spid="6154" grpId="0" animBg="1"/>
      <p:bldP spid="6160" grpId="0" autoUpdateAnimBg="0"/>
      <p:bldP spid="6161" grpId="0" autoUpdateAnimBg="0"/>
      <p:bldP spid="6162" grpId="0" autoUpdateAnimBg="0"/>
      <p:bldP spid="6163" grpId="0"/>
      <p:bldP spid="6164" grpId="0"/>
      <p:bldP spid="16" grpId="0" animBg="1"/>
      <p:bldP spid="16" grpId="1"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l" eaLnBrk="1" hangingPunct="1"/>
            <a:r>
              <a:rPr lang="en-US" b="1" i="1" smtClean="0">
                <a:latin typeface="Times New Roman" pitchFamily="18" charset="0"/>
              </a:rPr>
              <a:t>Conservation of momentum</a:t>
            </a:r>
          </a:p>
        </p:txBody>
      </p:sp>
      <p:sp>
        <p:nvSpPr>
          <p:cNvPr id="10243" name="Rectangle 3"/>
          <p:cNvSpPr>
            <a:spLocks noGrp="1" noChangeArrowheads="1"/>
          </p:cNvSpPr>
          <p:nvPr>
            <p:ph type="body" idx="1"/>
          </p:nvPr>
        </p:nvSpPr>
        <p:spPr>
          <a:xfrm>
            <a:off x="457200" y="1371600"/>
            <a:ext cx="8077200" cy="2971800"/>
          </a:xfrm>
        </p:spPr>
        <p:txBody>
          <a:bodyPr/>
          <a:lstStyle/>
          <a:p>
            <a:pPr eaLnBrk="1" hangingPunct="1">
              <a:lnSpc>
                <a:spcPct val="90000"/>
              </a:lnSpc>
            </a:pPr>
            <a:r>
              <a:rPr lang="en-US" b="1" smtClean="0">
                <a:latin typeface="Times New Roman" pitchFamily="18" charset="0"/>
              </a:rPr>
              <a:t>the momentum of an object can not disappear</a:t>
            </a:r>
          </a:p>
          <a:p>
            <a:pPr eaLnBrk="1" hangingPunct="1">
              <a:lnSpc>
                <a:spcPct val="90000"/>
              </a:lnSpc>
            </a:pPr>
            <a:r>
              <a:rPr lang="en-US" b="1" smtClean="0">
                <a:latin typeface="Times New Roman" pitchFamily="18" charset="0"/>
              </a:rPr>
              <a:t>in a collision:</a:t>
            </a:r>
          </a:p>
          <a:p>
            <a:pPr lvl="1" eaLnBrk="1" hangingPunct="1">
              <a:lnSpc>
                <a:spcPct val="90000"/>
              </a:lnSpc>
            </a:pPr>
            <a:r>
              <a:rPr lang="en-US" b="1" smtClean="0">
                <a:latin typeface="Times New Roman" pitchFamily="18" charset="0"/>
              </a:rPr>
              <a:t>some or all of the momentum from the 1</a:t>
            </a:r>
            <a:r>
              <a:rPr lang="en-US" b="1" baseline="30000" smtClean="0">
                <a:latin typeface="Times New Roman" pitchFamily="18" charset="0"/>
              </a:rPr>
              <a:t>st</a:t>
            </a:r>
            <a:r>
              <a:rPr lang="en-US" b="1" smtClean="0">
                <a:latin typeface="Times New Roman" pitchFamily="18" charset="0"/>
              </a:rPr>
              <a:t> object is transferred to the 2</a:t>
            </a:r>
            <a:r>
              <a:rPr lang="en-US" b="1" baseline="30000" smtClean="0">
                <a:latin typeface="Times New Roman" pitchFamily="18" charset="0"/>
              </a:rPr>
              <a:t>nd</a:t>
            </a:r>
            <a:r>
              <a:rPr lang="en-US" b="1" smtClean="0">
                <a:latin typeface="Times New Roman" pitchFamily="18" charset="0"/>
              </a:rPr>
              <a:t> object</a:t>
            </a:r>
          </a:p>
          <a:p>
            <a:pPr lvl="1" eaLnBrk="1" hangingPunct="1">
              <a:lnSpc>
                <a:spcPct val="90000"/>
              </a:lnSpc>
            </a:pPr>
            <a:r>
              <a:rPr lang="en-US" b="1" smtClean="0">
                <a:latin typeface="Times New Roman" pitchFamily="18" charset="0"/>
              </a:rPr>
              <a:t>the momentum before and after is the same</a:t>
            </a:r>
          </a:p>
          <a:p>
            <a:pPr lvl="2" eaLnBrk="1" hangingPunct="1">
              <a:lnSpc>
                <a:spcPct val="90000"/>
              </a:lnSpc>
            </a:pPr>
            <a:r>
              <a:rPr lang="en-US" b="1" smtClean="0">
                <a:latin typeface="Times New Roman" pitchFamily="18" charset="0"/>
              </a:rPr>
              <a:t>(friction may take away some energy)</a:t>
            </a:r>
            <a:endParaRPr lang="en-US" smtClean="0"/>
          </a:p>
          <a:p>
            <a:pPr lvl="1" eaLnBrk="1" hangingPunct="1">
              <a:lnSpc>
                <a:spcPct val="90000"/>
              </a:lnSpc>
            </a:pPr>
            <a:endParaRPr lang="en-US" b="1" smtClean="0">
              <a:latin typeface="Times New Roman" pitchFamily="18" charset="0"/>
            </a:endParaRPr>
          </a:p>
        </p:txBody>
      </p:sp>
      <p:pic>
        <p:nvPicPr>
          <p:cNvPr id="10245" name="Picture 5" descr="momentum conservation"/>
          <p:cNvPicPr>
            <a:picLocks noChangeAspect="1" noChangeArrowheads="1"/>
          </p:cNvPicPr>
          <p:nvPr/>
        </p:nvPicPr>
        <p:blipFill>
          <a:blip r:embed="rId2" cstate="print"/>
          <a:srcRect/>
          <a:stretch>
            <a:fillRect/>
          </a:stretch>
        </p:blipFill>
        <p:spPr bwMode="auto">
          <a:xfrm>
            <a:off x="3138488" y="4764088"/>
            <a:ext cx="3352800" cy="1990725"/>
          </a:xfrm>
          <a:prstGeom prst="rect">
            <a:avLst/>
          </a:prstGeom>
          <a:noFill/>
          <a:ln w="9525">
            <a:noFill/>
            <a:miter lim="800000"/>
            <a:headEnd/>
            <a:tailEnd/>
          </a:ln>
        </p:spPr>
      </p:pic>
      <p:pic>
        <p:nvPicPr>
          <p:cNvPr id="10247" name="Picture 7" descr="momentum conservation"/>
          <p:cNvPicPr>
            <a:picLocks noChangeAspect="1" noChangeArrowheads="1"/>
          </p:cNvPicPr>
          <p:nvPr/>
        </p:nvPicPr>
        <p:blipFill>
          <a:blip r:embed="rId3" cstate="print"/>
          <a:srcRect/>
          <a:stretch>
            <a:fillRect/>
          </a:stretch>
        </p:blipFill>
        <p:spPr bwMode="auto">
          <a:xfrm>
            <a:off x="228600" y="4841875"/>
            <a:ext cx="2895600" cy="1835150"/>
          </a:xfrm>
          <a:prstGeom prst="rect">
            <a:avLst/>
          </a:prstGeom>
          <a:noFill/>
          <a:ln w="9525">
            <a:noFill/>
            <a:miter lim="800000"/>
            <a:headEnd/>
            <a:tailEnd/>
          </a:ln>
        </p:spPr>
      </p:pic>
      <p:sp>
        <p:nvSpPr>
          <p:cNvPr id="7174" name="TextBox 1">
            <a:hlinkClick r:id="rId4"/>
          </p:cNvPr>
          <p:cNvSpPr txBox="1">
            <a:spLocks noChangeArrowheads="1"/>
          </p:cNvSpPr>
          <p:nvPr/>
        </p:nvSpPr>
        <p:spPr bwMode="auto">
          <a:xfrm>
            <a:off x="6858000" y="5302250"/>
            <a:ext cx="1954213" cy="368300"/>
          </a:xfrm>
          <a:prstGeom prst="rect">
            <a:avLst/>
          </a:prstGeom>
          <a:noFill/>
          <a:ln w="9525">
            <a:noFill/>
            <a:miter lim="800000"/>
            <a:headEnd/>
            <a:tailEnd/>
          </a:ln>
        </p:spPr>
        <p:txBody>
          <a:bodyPr wrap="none">
            <a:spAutoFit/>
          </a:bodyPr>
          <a:lstStyle/>
          <a:p>
            <a:r>
              <a:rPr lang="en-US" b="1"/>
              <a:t>Phet - collisions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additive="base">
                                        <p:cTn id="7" dur="500" fill="hold"/>
                                        <p:tgtEl>
                                          <p:spTgt spid="10242"/>
                                        </p:tgtEl>
                                        <p:attrNameLst>
                                          <p:attrName>ppt_x</p:attrName>
                                        </p:attrNameLst>
                                      </p:cBhvr>
                                      <p:tavLst>
                                        <p:tav tm="0">
                                          <p:val>
                                            <p:strVal val="0-#ppt_w/2"/>
                                          </p:val>
                                        </p:tav>
                                        <p:tav tm="100000">
                                          <p:val>
                                            <p:strVal val="#ppt_x"/>
                                          </p:val>
                                        </p:tav>
                                      </p:tavLst>
                                    </p:anim>
                                    <p:anim calcmode="lin" valueType="num">
                                      <p:cBhvr additive="base">
                                        <p:cTn id="8" dur="500" fill="hold"/>
                                        <p:tgtEl>
                                          <p:spTgt spid="1024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0" end="0"/>
                                            </p:txEl>
                                          </p:spTgt>
                                        </p:tgtEl>
                                        <p:attrNameLst>
                                          <p:attrName>style.visibility</p:attrName>
                                        </p:attrNameLst>
                                      </p:cBhvr>
                                      <p:to>
                                        <p:strVal val="visible"/>
                                      </p:to>
                                    </p:set>
                                    <p:anim calcmode="lin" valueType="num">
                                      <p:cBhvr additive="base">
                                        <p:cTn id="13"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1" end="1"/>
                                            </p:txEl>
                                          </p:spTgt>
                                        </p:tgtEl>
                                        <p:attrNameLst>
                                          <p:attrName>style.visibility</p:attrName>
                                        </p:attrNameLst>
                                      </p:cBhvr>
                                      <p:to>
                                        <p:strVal val="visible"/>
                                      </p:to>
                                    </p:set>
                                    <p:anim calcmode="lin" valueType="num">
                                      <p:cBhvr additive="base">
                                        <p:cTn id="19"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2" end="2"/>
                                            </p:txEl>
                                          </p:spTgt>
                                        </p:tgtEl>
                                        <p:attrNameLst>
                                          <p:attrName>style.visibility</p:attrName>
                                        </p:attrNameLst>
                                      </p:cBhvr>
                                      <p:to>
                                        <p:strVal val="visible"/>
                                      </p:to>
                                    </p:set>
                                    <p:anim calcmode="lin" valueType="num">
                                      <p:cBhvr additive="base">
                                        <p:cTn id="25"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243">
                                            <p:txEl>
                                              <p:pRg st="3" end="3"/>
                                            </p:txEl>
                                          </p:spTgt>
                                        </p:tgtEl>
                                        <p:attrNameLst>
                                          <p:attrName>style.visibility</p:attrName>
                                        </p:attrNameLst>
                                      </p:cBhvr>
                                      <p:to>
                                        <p:strVal val="visible"/>
                                      </p:to>
                                    </p:set>
                                    <p:anim calcmode="lin" valueType="num">
                                      <p:cBhvr additive="base">
                                        <p:cTn id="31"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243">
                                            <p:txEl>
                                              <p:pRg st="4" end="4"/>
                                            </p:txEl>
                                          </p:spTgt>
                                        </p:tgtEl>
                                        <p:attrNameLst>
                                          <p:attrName>style.visibility</p:attrName>
                                        </p:attrNameLst>
                                      </p:cBhvr>
                                      <p:to>
                                        <p:strVal val="visible"/>
                                      </p:to>
                                    </p:set>
                                    <p:anim calcmode="lin" valueType="num">
                                      <p:cBhvr additive="base">
                                        <p:cTn id="37"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10" presetClass="entr" presetSubtype="0" fill="hold" nodeType="clickEffect">
                                  <p:stCondLst>
                                    <p:cond delay="0"/>
                                  </p:stCondLst>
                                  <p:childTnLst>
                                    <p:set>
                                      <p:cBhvr>
                                        <p:cTn id="42" dur="1" fill="hold">
                                          <p:stCondLst>
                                            <p:cond delay="0"/>
                                          </p:stCondLst>
                                        </p:cTn>
                                        <p:tgtEl>
                                          <p:spTgt spid="10247"/>
                                        </p:tgtEl>
                                        <p:attrNameLst>
                                          <p:attrName>style.visibility</p:attrName>
                                        </p:attrNameLst>
                                      </p:cBhvr>
                                      <p:to>
                                        <p:strVal val="visible"/>
                                      </p:to>
                                    </p:set>
                                    <p:animEffect transition="in" filter="fade">
                                      <p:cBhvr>
                                        <p:cTn id="43" dur="2000"/>
                                        <p:tgtEl>
                                          <p:spTgt spid="10247"/>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9" presetClass="entr" presetSubtype="0" fill="hold" nodeType="clickEffect">
                                  <p:stCondLst>
                                    <p:cond delay="0"/>
                                  </p:stCondLst>
                                  <p:childTnLst>
                                    <p:set>
                                      <p:cBhvr>
                                        <p:cTn id="47" dur="1" fill="hold">
                                          <p:stCondLst>
                                            <p:cond delay="0"/>
                                          </p:stCondLst>
                                        </p:cTn>
                                        <p:tgtEl>
                                          <p:spTgt spid="10245"/>
                                        </p:tgtEl>
                                        <p:attrNameLst>
                                          <p:attrName>style.visibility</p:attrName>
                                        </p:attrNameLst>
                                      </p:cBhvr>
                                      <p:to>
                                        <p:strVal val="visible"/>
                                      </p:to>
                                    </p:set>
                                    <p:animEffect transition="in" filter="dissolve">
                                      <p:cBhvr>
                                        <p:cTn id="48" dur="500"/>
                                        <p:tgtEl>
                                          <p:spTgt spid="102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utoUpdateAnimBg="0"/>
      <p:bldP spid="10243" grpId="0" build="p" bldLvl="3"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1" name="Picture 5" descr="bt2lf0505_a"/>
          <p:cNvPicPr>
            <a:picLocks noChangeAspect="1" noChangeArrowheads="1"/>
          </p:cNvPicPr>
          <p:nvPr/>
        </p:nvPicPr>
        <p:blipFill>
          <a:blip r:embed="rId2" cstate="print"/>
          <a:srcRect/>
          <a:stretch>
            <a:fillRect/>
          </a:stretch>
        </p:blipFill>
        <p:spPr bwMode="auto">
          <a:xfrm>
            <a:off x="1752600" y="608013"/>
            <a:ext cx="5638800" cy="553878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101"/>
                                        </p:tgtEl>
                                        <p:attrNameLst>
                                          <p:attrName>style.visibility</p:attrName>
                                        </p:attrNameLst>
                                      </p:cBhvr>
                                      <p:to>
                                        <p:strVal val="visible"/>
                                      </p:to>
                                    </p:set>
                                    <p:animEffect transition="in" filter="dissolve">
                                      <p:cBhvr>
                                        <p:cTn id="7" dur="500"/>
                                        <p:tgtEl>
                                          <p:spTgt spid="4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7" name="Picture 5" descr="trains"/>
          <p:cNvPicPr>
            <a:picLocks noChangeAspect="1" noChangeArrowheads="1"/>
          </p:cNvPicPr>
          <p:nvPr/>
        </p:nvPicPr>
        <p:blipFill>
          <a:blip r:embed="rId2" cstate="print"/>
          <a:srcRect/>
          <a:stretch>
            <a:fillRect/>
          </a:stretch>
        </p:blipFill>
        <p:spPr bwMode="auto">
          <a:xfrm>
            <a:off x="914400" y="838200"/>
            <a:ext cx="7467600" cy="51260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8197"/>
                                        </p:tgtEl>
                                        <p:attrNameLst>
                                          <p:attrName>style.visibility</p:attrName>
                                        </p:attrNameLst>
                                      </p:cBhvr>
                                      <p:to>
                                        <p:strVal val="visible"/>
                                      </p:to>
                                    </p:set>
                                    <p:animEffect transition="in" filter="dissolve">
                                      <p:cBhvr>
                                        <p:cTn id="7" dur="500"/>
                                        <p:tgtEl>
                                          <p:spTgt spid="81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5" descr="apple"/>
          <p:cNvPicPr>
            <a:picLocks noChangeAspect="1" noChangeArrowheads="1"/>
          </p:cNvPicPr>
          <p:nvPr/>
        </p:nvPicPr>
        <p:blipFill>
          <a:blip r:embed="rId2" cstate="print"/>
          <a:srcRect/>
          <a:stretch>
            <a:fillRect/>
          </a:stretch>
        </p:blipFill>
        <p:spPr bwMode="auto">
          <a:xfrm>
            <a:off x="969963" y="914400"/>
            <a:ext cx="7543800" cy="5591175"/>
          </a:xfrm>
          <a:prstGeom prst="rect">
            <a:avLst/>
          </a:prstGeom>
          <a:noFill/>
          <a:ln w="9525">
            <a:noFill/>
            <a:miter lim="800000"/>
            <a:headEnd/>
            <a:tailEnd/>
          </a:ln>
        </p:spPr>
      </p:pic>
      <p:sp>
        <p:nvSpPr>
          <p:cNvPr id="10243" name="TextBox 1">
            <a:hlinkClick r:id="rId3"/>
          </p:cNvPr>
          <p:cNvSpPr txBox="1">
            <a:spLocks noChangeArrowheads="1"/>
          </p:cNvSpPr>
          <p:nvPr/>
        </p:nvSpPr>
        <p:spPr bwMode="auto">
          <a:xfrm>
            <a:off x="2362200" y="457200"/>
            <a:ext cx="5181600" cy="369888"/>
          </a:xfrm>
          <a:prstGeom prst="rect">
            <a:avLst/>
          </a:prstGeom>
          <a:noFill/>
          <a:ln w="9525">
            <a:noFill/>
            <a:miter lim="800000"/>
            <a:headEnd/>
            <a:tailEnd/>
          </a:ln>
        </p:spPr>
        <p:txBody>
          <a:bodyPr>
            <a:spAutoFit/>
          </a:bodyPr>
          <a:lstStyle/>
          <a:p>
            <a:r>
              <a:rPr lang="en-US" b="1"/>
              <a:t>Conservation of Momentum video (1:37)</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2318</TotalTime>
  <Words>244</Words>
  <Application>Microsoft Office PowerPoint</Application>
  <PresentationFormat>On-screen Show (4:3)</PresentationFormat>
  <Paragraphs>32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Default Design</vt:lpstr>
      <vt:lpstr>Momentum</vt:lpstr>
      <vt:lpstr>Slide 2</vt:lpstr>
      <vt:lpstr>Slide 3</vt:lpstr>
      <vt:lpstr>Slide 4</vt:lpstr>
      <vt:lpstr>Slide 5</vt:lpstr>
      <vt:lpstr>Conservation of momentum</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Momentum (Chapter 12)</dc:title>
  <dc:creator>Mike</dc:creator>
  <cp:lastModifiedBy>Christine</cp:lastModifiedBy>
  <cp:revision>27</cp:revision>
  <dcterms:created xsi:type="dcterms:W3CDTF">2005-09-29T04:48:16Z</dcterms:created>
  <dcterms:modified xsi:type="dcterms:W3CDTF">2013-08-20T20:48:42Z</dcterms:modified>
</cp:coreProperties>
</file>