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6" r:id="rId7"/>
    <p:sldId id="259" r:id="rId8"/>
    <p:sldId id="263" r:id="rId9"/>
    <p:sldId id="269" r:id="rId10"/>
    <p:sldId id="270" r:id="rId11"/>
    <p:sldId id="260" r:id="rId12"/>
    <p:sldId id="25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D598F-BA26-473A-A646-061F95385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C108-02FD-4B0C-AAAE-20A37E73A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63A4-35EE-4E4A-9DCE-AF8EE2D62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1176-1A70-47FF-9F29-D5E31756A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1F6E7-BC24-4458-8F24-7E9437A76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F6A03-415F-4271-AADD-14D595D1B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52D55-496C-459F-8F1A-7DF125033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5996-7E84-42EE-8946-2E807C7D7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BFDFD-226E-4B78-AB89-446A48C82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18DE4-BBB8-4755-9A4B-11CA3BB11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5BC75-0A99-4577-983F-D5FE01F8D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53A849-4825-4BF4-9216-77F7A3B9D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Newton’s Laws of Motion</a:t>
            </a:r>
          </a:p>
        </p:txBody>
      </p:sp>
      <p:pic>
        <p:nvPicPr>
          <p:cNvPr id="2051" name="Picture 5" descr="new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81200"/>
            <a:ext cx="2814638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743200" y="5181600"/>
            <a:ext cx="37703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Sir Isaac Newton</a:t>
            </a:r>
            <a:b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Scientist and Mathematician</a:t>
            </a:r>
          </a:p>
          <a:p>
            <a:pPr algn="ctr" eaLnBrk="0" hangingPunct="0"/>
            <a:endParaRPr lang="en-US" sz="14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1642 - 1727</a:t>
            </a: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   If I have been able to see further, it was only</a:t>
            </a:r>
            <a:b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   because I stood on the shoulders of giants.  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Example problem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1295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Times New Roman" pitchFamily="18" charset="0"/>
              </a:rPr>
              <a:t>A 3.5 kg rocket applies 10.5 N of force. What is the rocket’s acceleration?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2971800"/>
            <a:ext cx="8610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048000"/>
            <a:ext cx="3276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m=3.5kg	 a=F/m     </a:t>
            </a:r>
          </a:p>
          <a:p>
            <a:r>
              <a:rPr lang="en-US" sz="2800" b="1">
                <a:latin typeface="Times New Roman" pitchFamily="18" charset="0"/>
              </a:rPr>
              <a:t>F=10.5 N				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286000" y="2971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581400" y="2971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096000" y="2971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38200" y="2590800"/>
            <a:ext cx="8066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given                        formula              set up problem               answer w/ unit of measurement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746500" y="320992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10.5N/3.5kg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248400" y="3209925"/>
            <a:ext cx="1471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 3.0 m/s</a:t>
            </a:r>
            <a:r>
              <a:rPr lang="en-US" sz="2800" b="1" baseline="30000">
                <a:latin typeface="Times New Roman" pitchFamily="18" charset="0"/>
              </a:rPr>
              <a:t>2</a:t>
            </a:r>
            <a:endParaRPr lang="en-US" sz="2800" b="1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build="p" autoUpdateAnimBg="0"/>
      <p:bldP spid="6150" grpId="0" animBg="1"/>
      <p:bldP spid="6151" grpId="0" autoUpdateAnimBg="0"/>
      <p:bldP spid="6152" grpId="0" animBg="1"/>
      <p:bldP spid="6153" grpId="0" animBg="1"/>
      <p:bldP spid="6154" grpId="0" animBg="1"/>
      <p:bldP spid="6160" grpId="0" autoUpdateAnimBg="0"/>
      <p:bldP spid="6163" grpId="0"/>
      <p:bldP spid="61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for every action, there is an equal and opposite reaction 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all forces come in pairs</a:t>
            </a: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in order to move, you must “push off” from something.</a:t>
            </a:r>
          </a:p>
          <a:p>
            <a:pPr eaLnBrk="1" hangingPunct="1"/>
            <a:endParaRPr lang="en-US" b="1" smtClean="0">
              <a:latin typeface="Times New Roman" pitchFamily="18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b="1" smtClean="0">
                <a:latin typeface="Times New Roman" pitchFamily="18" charset="0"/>
              </a:rPr>
              <a:t>Third Law of Motion</a:t>
            </a:r>
          </a:p>
        </p:txBody>
      </p:sp>
      <p:pic>
        <p:nvPicPr>
          <p:cNvPr id="6150" name="Picture 6" descr="u2l4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962400"/>
            <a:ext cx="3505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new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143000"/>
            <a:ext cx="37528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02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096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 eaLnBrk="1" hangingPunct="1"/>
            <a:r>
              <a:rPr lang="en-US" b="1" smtClean="0">
                <a:latin typeface="Times New Roman" pitchFamily="18" charset="0"/>
              </a:rPr>
              <a:t>First Law of Motion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35814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This is also known as the </a:t>
            </a:r>
            <a:r>
              <a:rPr lang="en-US" b="1" i="1" smtClean="0">
                <a:latin typeface="Times New Roman" pitchFamily="18" charset="0"/>
              </a:rPr>
              <a:t>Law of Inertia</a:t>
            </a:r>
          </a:p>
          <a:p>
            <a:pPr lvl="1" eaLnBrk="1" hangingPunct="1"/>
            <a:r>
              <a:rPr lang="en-US" b="1" smtClean="0">
                <a:latin typeface="Times New Roman" pitchFamily="18" charset="0"/>
              </a:rPr>
              <a:t>objects in motion will remain in motion unless acted upon by an unbalanced force</a:t>
            </a:r>
          </a:p>
          <a:p>
            <a:pPr lvl="1" eaLnBrk="1" hangingPunct="1"/>
            <a:r>
              <a:rPr lang="en-US" b="1" smtClean="0">
                <a:latin typeface="Times New Roman" pitchFamily="18" charset="0"/>
              </a:rPr>
              <a:t>objects at rest will remain at rest unless acted upon by an unbalanced force</a:t>
            </a:r>
          </a:p>
          <a:p>
            <a:pPr lvl="1" eaLnBrk="1" hangingPunct="1"/>
            <a:r>
              <a:rPr lang="en-US" b="1" smtClean="0">
                <a:latin typeface="Times New Roman" pitchFamily="18" charset="0"/>
              </a:rPr>
              <a:t>or put another way--  objects "tend to keep on doing what they're doing."</a:t>
            </a:r>
            <a:r>
              <a:rPr lang="en-US" smtClean="0"/>
              <a:t> </a:t>
            </a:r>
            <a:endParaRPr lang="en-US" b="1" smtClean="0">
              <a:latin typeface="Times New Roman" pitchFamily="18" charset="0"/>
            </a:endParaRPr>
          </a:p>
          <a:p>
            <a:pPr lvl="1" eaLnBrk="1" hangingPunct="1"/>
            <a:endParaRPr lang="en-US" b="1" smtClean="0">
              <a:latin typeface="Times New Roman" pitchFamily="18" charset="0"/>
            </a:endParaRPr>
          </a:p>
        </p:txBody>
      </p:sp>
      <p:pic>
        <p:nvPicPr>
          <p:cNvPr id="3077" name="Picture 5" descr="nov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8768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u2l1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0772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Anim'n of falling elephant and feath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57200"/>
            <a:ext cx="2214563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eff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838200"/>
            <a:ext cx="3240088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Anim'n of motorcycke-wall collis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0"/>
            <a:ext cx="6477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i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"/>
            <a:ext cx="67818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car hitting wall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438400"/>
            <a:ext cx="67818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imes New Roman" pitchFamily="18" charset="0"/>
              </a:rPr>
              <a:t>explains how force, mass, and acceleration are related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if you know 2 out of the 3 (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b="1" smtClean="0">
                <a:latin typeface="Times New Roman" pitchFamily="18" charset="0"/>
              </a:rPr>
              <a:t>, 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</a:rPr>
              <a:t>m</a:t>
            </a:r>
            <a:r>
              <a:rPr lang="en-US" b="1" smtClean="0">
                <a:latin typeface="Times New Roman" pitchFamily="18" charset="0"/>
              </a:rPr>
              <a:t>, or 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 b="1" smtClean="0">
                <a:latin typeface="Times New Roman" pitchFamily="18" charset="0"/>
              </a:rPr>
              <a:t>)-- then you can calculate the rest.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if you place a force on an object, it will accelerate in the direction you push/pull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this acceleration is directly proportional to the force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this means if you push it </a:t>
            </a:r>
            <a:r>
              <a:rPr lang="en-US" b="1" i="1" smtClean="0">
                <a:latin typeface="Times New Roman" pitchFamily="18" charset="0"/>
              </a:rPr>
              <a:t>twice</a:t>
            </a:r>
            <a:r>
              <a:rPr lang="en-US" b="1" smtClean="0">
                <a:latin typeface="Times New Roman" pitchFamily="18" charset="0"/>
              </a:rPr>
              <a:t> as hard, it will accelerate </a:t>
            </a:r>
            <a:r>
              <a:rPr lang="en-US" b="1" i="1" smtClean="0">
                <a:latin typeface="Times New Roman" pitchFamily="18" charset="0"/>
              </a:rPr>
              <a:t>twice</a:t>
            </a:r>
            <a:r>
              <a:rPr lang="en-US" b="1" smtClean="0">
                <a:latin typeface="Times New Roman" pitchFamily="18" charset="0"/>
              </a:rPr>
              <a:t> as fast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this acceleration is inversely proportional to the mass of the object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b="1" smtClean="0">
                <a:latin typeface="Times New Roman" pitchFamily="18" charset="0"/>
              </a:rPr>
              <a:t>this means if you use the same force to push a object with </a:t>
            </a:r>
            <a:r>
              <a:rPr lang="en-US" b="1" i="1" smtClean="0">
                <a:latin typeface="Times New Roman" pitchFamily="18" charset="0"/>
              </a:rPr>
              <a:t>twice </a:t>
            </a:r>
            <a:r>
              <a:rPr lang="en-US" b="1" smtClean="0">
                <a:latin typeface="Times New Roman" pitchFamily="18" charset="0"/>
              </a:rPr>
              <a:t>the mass of a smaller object it will accelerate </a:t>
            </a:r>
            <a:r>
              <a:rPr lang="en-US" b="1" i="1" smtClean="0">
                <a:latin typeface="Times New Roman" pitchFamily="18" charset="0"/>
              </a:rPr>
              <a:t>half </a:t>
            </a:r>
            <a:r>
              <a:rPr lang="en-US" b="1" smtClean="0">
                <a:latin typeface="Times New Roman" pitchFamily="18" charset="0"/>
              </a:rPr>
              <a:t>as fast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noFill/>
        </p:spPr>
        <p:txBody>
          <a:bodyPr/>
          <a:lstStyle/>
          <a:p>
            <a:pPr algn="l" eaLnBrk="1" hangingPunct="1"/>
            <a:r>
              <a:rPr lang="en-US" b="1" smtClean="0">
                <a:latin typeface="Times New Roman" pitchFamily="18" charset="0"/>
              </a:rPr>
              <a:t>Second Law of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fma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3820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514600" y="1676400"/>
            <a:ext cx="3810000" cy="1447800"/>
          </a:xfrm>
          <a:prstGeom prst="roundRect">
            <a:avLst>
              <a:gd name="adj" fmla="val 16667"/>
            </a:avLst>
          </a:prstGeom>
          <a:solidFill>
            <a:srgbClr val="EF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19400" y="3810000"/>
            <a:ext cx="36052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itchFamily="18" charset="0"/>
              </a:rPr>
              <a:t>F = Force</a:t>
            </a:r>
          </a:p>
          <a:p>
            <a:r>
              <a:rPr lang="en-US" sz="4000" b="1">
                <a:latin typeface="Times New Roman" pitchFamily="18" charset="0"/>
              </a:rPr>
              <a:t>m = mass</a:t>
            </a:r>
          </a:p>
          <a:p>
            <a:r>
              <a:rPr lang="en-US" sz="4000" b="1">
                <a:latin typeface="Times New Roman" pitchFamily="18" charset="0"/>
              </a:rPr>
              <a:t>a = acceleration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352800" y="1981200"/>
            <a:ext cx="28519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</a:rPr>
              <a:t>F = </a:t>
            </a:r>
            <a:r>
              <a:rPr lang="en-US" sz="4400" b="1" dirty="0" smtClean="0">
                <a:latin typeface="Times New Roman" pitchFamily="18" charset="0"/>
              </a:rPr>
              <a:t>m   a    </a:t>
            </a:r>
            <a:endParaRPr lang="en-US" sz="4400" b="1" dirty="0">
              <a:latin typeface="Times New Roman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85836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Times New Roman" pitchFamily="18" charset="0"/>
              </a:rPr>
              <a:t>Formula for Newton’s Second Law</a:t>
            </a:r>
          </a:p>
        </p:txBody>
      </p:sp>
      <p:sp>
        <p:nvSpPr>
          <p:cNvPr id="6" name="Multiply 5"/>
          <p:cNvSpPr/>
          <p:nvPr/>
        </p:nvSpPr>
        <p:spPr>
          <a:xfrm>
            <a:off x="4876800" y="22860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utoUpdateAnimBg="0"/>
      <p:bldP spid="16388" grpId="0" autoUpdateAnimBg="0"/>
      <p:bldP spid="1638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266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Newton’s Laws of Motion</vt:lpstr>
      <vt:lpstr>First Law of Motion</vt:lpstr>
      <vt:lpstr>Slide 3</vt:lpstr>
      <vt:lpstr>Slide 4</vt:lpstr>
      <vt:lpstr>Slide 5</vt:lpstr>
      <vt:lpstr>Slide 6</vt:lpstr>
      <vt:lpstr>Second Law of Motion</vt:lpstr>
      <vt:lpstr>Slide 8</vt:lpstr>
      <vt:lpstr>Slide 9</vt:lpstr>
      <vt:lpstr>Slide 10</vt:lpstr>
      <vt:lpstr>Third Law of Motion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 of Motion (Chapter 13)</dc:title>
  <dc:creator>Mike</dc:creator>
  <cp:lastModifiedBy>Christine</cp:lastModifiedBy>
  <cp:revision>14</cp:revision>
  <dcterms:created xsi:type="dcterms:W3CDTF">2005-10-16T04:32:33Z</dcterms:created>
  <dcterms:modified xsi:type="dcterms:W3CDTF">2013-08-30T12:24:53Z</dcterms:modified>
</cp:coreProperties>
</file>