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1" r:id="rId4"/>
    <p:sldId id="268" r:id="rId5"/>
    <p:sldId id="269" r:id="rId6"/>
    <p:sldId id="272" r:id="rId7"/>
    <p:sldId id="270" r:id="rId8"/>
    <p:sldId id="258" r:id="rId9"/>
    <p:sldId id="275" r:id="rId10"/>
    <p:sldId id="260" r:id="rId11"/>
    <p:sldId id="259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CFE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87425E-2B3B-461A-8CA8-6CC3EBB0C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6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CCAC-743F-41F8-A8A2-966FDB6F1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60C5A-8BBE-4C7E-A9A6-357173E41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9B20-F2E9-4940-895A-E8C3E7094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636B0-188F-4D7F-9D61-E340C9F75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7E67-5182-4A0C-8746-F3182A22E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15B87-D272-49E8-BC99-39801721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9E4BF-5AE8-42EC-9B0B-87D358572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60963-EE79-45F2-92D0-1FFACA188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069A-31B9-4431-A856-E2B6512E3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46BA-527A-4538-A0F0-DFCF91C21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89A72-945A-430A-8F6E-A8265E8E8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D52DED2-4126-45C6-9CE6-84A17E10C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yDYYGI1cw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3mTPEuFcWk&amp;NR=1&amp;feature=fvw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Rb5PSxJerM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Speed and Velocity</a:t>
            </a:r>
          </a:p>
        </p:txBody>
      </p:sp>
      <p:pic>
        <p:nvPicPr>
          <p:cNvPr id="4" name="Picture 1026" descr="firebi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1817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6019801"/>
            <a:ext cx="8229600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smtClean="0">
                <a:hlinkClick r:id="rId3"/>
              </a:rPr>
              <a:t>Drag racing videohttp://www.youtube.com/watch?v=ryDYYGI1cwg</a:t>
            </a:r>
            <a:endParaRPr lang="en-US" sz="1600" dirty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55637"/>
            <a:ext cx="8458200" cy="868363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</a:rPr>
              <a:t>5-Step Method to Solving Word Problems  in Physical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74837"/>
            <a:ext cx="8229600" cy="47545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Identify what you know (</a:t>
            </a: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given</a:t>
            </a:r>
            <a:r>
              <a:rPr lang="en-US" b="1" dirty="0" smtClean="0">
                <a:latin typeface="Times New Roman" pitchFamily="18" charset="0"/>
              </a:rPr>
              <a:t>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Write down the correct </a:t>
            </a: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formula</a:t>
            </a:r>
            <a:r>
              <a:rPr lang="en-US" b="1" dirty="0" smtClean="0">
                <a:latin typeface="Times New Roman" pitchFamily="18" charset="0"/>
              </a:rPr>
              <a:t> to use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Show your work</a:t>
            </a:r>
            <a:r>
              <a:rPr lang="en-US" b="1" dirty="0" smtClean="0">
                <a:latin typeface="Times New Roman" pitchFamily="18" charset="0"/>
              </a:rPr>
              <a:t> (“plug and chug” using calculator)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Write down </a:t>
            </a: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answer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dirty="0" smtClean="0">
                <a:latin typeface="Times New Roman" pitchFamily="18" charset="0"/>
              </a:rPr>
              <a:t>Make sure answer has a </a:t>
            </a: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unit of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latin typeface="Times New Roman" pitchFamily="18" charset="0"/>
              </a:rPr>
              <a:t>Example problems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3429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A bike travels 70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meters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West</a:t>
            </a:r>
            <a:r>
              <a:rPr lang="en-US" sz="2800" b="1" dirty="0" smtClean="0">
                <a:latin typeface="Times New Roman" pitchFamily="18" charset="0"/>
              </a:rPr>
              <a:t> in 6.5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seconds</a:t>
            </a:r>
            <a:r>
              <a:rPr lang="en-US" sz="2800" b="1" dirty="0" smtClean="0">
                <a:latin typeface="Times New Roman" pitchFamily="18" charset="0"/>
              </a:rPr>
              <a:t>.  Calculate its velocity.</a:t>
            </a:r>
          </a:p>
          <a:p>
            <a:pPr eaLnBrk="1" hangingPunct="1"/>
            <a:endParaRPr lang="en-US" sz="2800" b="1" dirty="0" smtClean="0">
              <a:latin typeface="Times New Roman" pitchFamily="18" charset="0"/>
            </a:endParaRPr>
          </a:p>
          <a:p>
            <a:pPr eaLnBrk="1" hangingPunct="1"/>
            <a:endParaRPr lang="en-US" sz="2800" b="1" dirty="0" smtClean="0">
              <a:latin typeface="Times New Roman" pitchFamily="18" charset="0"/>
            </a:endParaRPr>
          </a:p>
          <a:p>
            <a:pPr eaLnBrk="1" hangingPunct="1"/>
            <a:endParaRPr lang="en-US" sz="2800" b="1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A car travels a distance of 100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miles</a:t>
            </a:r>
            <a:r>
              <a:rPr lang="en-US" sz="2800" b="1" dirty="0" smtClean="0">
                <a:latin typeface="Times New Roman" pitchFamily="18" charset="0"/>
              </a:rPr>
              <a:t> in 2.2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hours</a:t>
            </a:r>
            <a:r>
              <a:rPr lang="en-US" sz="2800" b="1" dirty="0" smtClean="0">
                <a:latin typeface="Times New Roman" pitchFamily="18" charset="0"/>
              </a:rPr>
              <a:t>.  Calculate its speed.</a:t>
            </a:r>
          </a:p>
          <a:p>
            <a:pPr eaLnBrk="1" hangingPunct="1"/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2286000"/>
            <a:ext cx="8610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d=70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2800" b="1" dirty="0">
                <a:latin typeface="Times New Roman" pitchFamily="18" charset="0"/>
              </a:rPr>
              <a:t>	   v=d/t</a:t>
            </a:r>
          </a:p>
          <a:p>
            <a:r>
              <a:rPr lang="en-US" sz="2800" b="1" dirty="0">
                <a:latin typeface="Times New Roman" pitchFamily="18" charset="0"/>
              </a:rPr>
              <a:t>t=6.5s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ec</a:t>
            </a:r>
            <a:r>
              <a:rPr lang="en-US" sz="2800" b="1" dirty="0">
                <a:latin typeface="Times New Roman" pitchFamily="18" charset="0"/>
              </a:rPr>
              <a:t>	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2286000" y="2286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886200" y="2286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248400" y="2286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28600" y="4800600"/>
            <a:ext cx="8610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921250"/>
            <a:ext cx="342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d=100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miles	</a:t>
            </a:r>
            <a:r>
              <a:rPr lang="en-US" sz="2800" b="1" dirty="0">
                <a:latin typeface="Times New Roman" pitchFamily="18" charset="0"/>
              </a:rPr>
              <a:t>    v=d/t</a:t>
            </a:r>
          </a:p>
          <a:p>
            <a:r>
              <a:rPr lang="en-US" sz="2800" b="1" dirty="0" smtClean="0">
                <a:latin typeface="Times New Roman" pitchFamily="18" charset="0"/>
              </a:rPr>
              <a:t>t=2.2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hours</a:t>
            </a:r>
            <a:r>
              <a:rPr lang="en-US" sz="2800" b="1" dirty="0">
                <a:latin typeface="Times New Roman" pitchFamily="18" charset="0"/>
              </a:rPr>
              <a:t>	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438400" y="4800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3657600" y="4800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6477000" y="48006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85800" y="1981200"/>
            <a:ext cx="788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Given                  formula                    show work                    answer w/ units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248400" y="2524125"/>
            <a:ext cx="2600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10.8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m/sec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West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400800" y="4967288"/>
            <a:ext cx="2537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45.5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miles/hour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191000" y="2452688"/>
            <a:ext cx="1920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70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2800" b="1">
                <a:latin typeface="Times New Roman" pitchFamily="18" charset="0"/>
              </a:rPr>
              <a:t>/6.5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sec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81400" y="4967288"/>
            <a:ext cx="2946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100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miles</a:t>
            </a:r>
            <a:r>
              <a:rPr lang="en-US" sz="2800" b="1" dirty="0" smtClean="0">
                <a:latin typeface="Times New Roman" pitchFamily="18" charset="0"/>
              </a:rPr>
              <a:t>/2.2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</a:rPr>
              <a:t>hours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85800" y="4495800"/>
            <a:ext cx="788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Given                  formula                    show work                    answer w/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uiExpand="1" build="p" bldLvl="3" autoUpdateAnimBg="0"/>
      <p:bldP spid="5124" grpId="0" uiExpand="1" animBg="1"/>
      <p:bldP spid="5126" grpId="0" uiExpand="1" autoUpdateAnimBg="0"/>
      <p:bldP spid="5127" grpId="0" uiExpand="1" animBg="1"/>
      <p:bldP spid="5129" grpId="0" uiExpand="1" animBg="1"/>
      <p:bldP spid="5130" grpId="0" uiExpand="1" animBg="1"/>
      <p:bldP spid="5131" grpId="0" animBg="1"/>
      <p:bldP spid="5132" grpId="0" autoUpdateAnimBg="0"/>
      <p:bldP spid="5133" grpId="0" animBg="1"/>
      <p:bldP spid="5134" grpId="0" animBg="1"/>
      <p:bldP spid="5135" grpId="0" animBg="1"/>
      <p:bldP spid="5136" grpId="0" uiExpand="1" autoUpdateAnimBg="0"/>
      <p:bldP spid="5137" grpId="0" uiExpand="1"/>
      <p:bldP spid="5138" grpId="0"/>
      <p:bldP spid="5139" grpId="0" uiExpand="1"/>
      <p:bldP spid="5140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ph_force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693420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3600" b="1" smtClean="0">
                <a:latin typeface="Times New Roman" pitchFamily="18" charset="0"/>
              </a:rPr>
              <a:t>Speed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2895600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speed</a:t>
            </a:r>
            <a:r>
              <a:rPr lang="en-US" sz="2800" b="1" dirty="0" smtClean="0"/>
              <a:t> describes how quickly something moves. </a:t>
            </a:r>
          </a:p>
          <a:p>
            <a:pPr eaLnBrk="1" hangingPunct="1"/>
            <a:r>
              <a:rPr lang="en-US" sz="2800" b="1" dirty="0" smtClean="0"/>
              <a:t>4 different types of speed</a:t>
            </a:r>
          </a:p>
          <a:p>
            <a:pPr lvl="1" eaLnBrk="1" hangingPunct="1">
              <a:buFontTx/>
              <a:buNone/>
            </a:pPr>
            <a:r>
              <a:rPr lang="en-US" b="1" i="1" dirty="0" smtClean="0"/>
              <a:t>1. </a:t>
            </a:r>
            <a:r>
              <a:rPr lang="en-US" b="1" i="1" dirty="0" smtClean="0">
                <a:solidFill>
                  <a:srgbClr val="A50021"/>
                </a:solidFill>
              </a:rPr>
              <a:t>instantaneous speed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smtClean="0"/>
              <a:t>– how fast you are going at a certain point or time.</a:t>
            </a:r>
          </a:p>
          <a:p>
            <a:pPr lvl="2" eaLnBrk="1" hangingPunct="1"/>
            <a:r>
              <a:rPr lang="en-US" sz="2800" b="1" dirty="0" smtClean="0"/>
              <a:t>example: radar gun or speedometer</a:t>
            </a:r>
          </a:p>
          <a:p>
            <a:pPr lvl="2" eaLnBrk="1" hangingPunct="1">
              <a:buFontTx/>
              <a:buNone/>
            </a:pPr>
            <a:endParaRPr lang="en-US" sz="2800" b="1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934691"/>
            <a:ext cx="3962400" cy="2406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001000" y="5972009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JSD- fastest speed through a photo gate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4800600" cy="4495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b="1" i="1" dirty="0" smtClean="0"/>
              <a:t>2.  </a:t>
            </a:r>
            <a:r>
              <a:rPr lang="en-US" b="1" i="1" dirty="0" smtClean="0">
                <a:solidFill>
                  <a:srgbClr val="A50021"/>
                </a:solidFill>
              </a:rPr>
              <a:t>average speed </a:t>
            </a:r>
            <a:r>
              <a:rPr lang="en-US" b="1" dirty="0" smtClean="0"/>
              <a:t>– looks at the average speed between two points or times.</a:t>
            </a:r>
          </a:p>
          <a:p>
            <a:pPr lvl="2" eaLnBrk="1" hangingPunct="1"/>
            <a:r>
              <a:rPr lang="en-US" sz="2800" b="1" dirty="0" smtClean="0"/>
              <a:t>example: driving from Olympia to Seattle</a:t>
            </a:r>
          </a:p>
          <a:p>
            <a:pPr lvl="2" eaLnBrk="1" hangingPunct="1"/>
            <a:r>
              <a:rPr lang="en-US" sz="2800" b="1" dirty="0" smtClean="0"/>
              <a:t>what we will calculate in this class</a:t>
            </a:r>
          </a:p>
          <a:p>
            <a:endParaRPr lang="en-US" dirty="0" smtClean="0"/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752600"/>
            <a:ext cx="3060700" cy="392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6482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b="1" i="1" dirty="0" smtClean="0"/>
              <a:t>3.  </a:t>
            </a:r>
            <a:r>
              <a:rPr lang="en-US" b="1" i="1" dirty="0" smtClean="0">
                <a:solidFill>
                  <a:srgbClr val="A50021"/>
                </a:solidFill>
              </a:rPr>
              <a:t>constant speed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b="1" dirty="0" smtClean="0"/>
              <a:t>– speed stays the same</a:t>
            </a:r>
          </a:p>
          <a:p>
            <a:pPr lvl="2" eaLnBrk="1" hangingPunct="1"/>
            <a:r>
              <a:rPr lang="en-US" sz="2800" b="1" dirty="0" smtClean="0"/>
              <a:t>example: cruise control</a:t>
            </a:r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2" eaLnBrk="1" hangingPunct="1"/>
            <a:endParaRPr lang="en-US" sz="2800" b="1" dirty="0" smtClean="0"/>
          </a:p>
          <a:p>
            <a:pPr lvl="1" eaLnBrk="1" hangingPunct="1">
              <a:buFontTx/>
              <a:buNone/>
            </a:pPr>
            <a:endParaRPr lang="en-US" b="1" i="1" dirty="0" smtClean="0"/>
          </a:p>
          <a:p>
            <a:pPr lvl="2"/>
            <a:r>
              <a:rPr lang="en-US" sz="2800" b="1" dirty="0" smtClean="0"/>
              <a:t>the </a:t>
            </a:r>
            <a:r>
              <a:rPr lang="en-US" sz="2800" b="1" i="1" dirty="0" smtClean="0">
                <a:solidFill>
                  <a:schemeClr val="folHlink"/>
                </a:solidFill>
              </a:rPr>
              <a:t>slope</a:t>
            </a:r>
            <a:r>
              <a:rPr lang="en-US" sz="2800" b="1" i="1" dirty="0" smtClean="0">
                <a:solidFill>
                  <a:srgbClr val="0261CA"/>
                </a:solidFill>
              </a:rPr>
              <a:t> </a:t>
            </a:r>
            <a:r>
              <a:rPr lang="en-US" sz="2800" b="1" dirty="0" smtClean="0"/>
              <a:t>of a line is the ratio of the “rise” to the “run”.</a:t>
            </a:r>
          </a:p>
          <a:p>
            <a:endParaRPr lang="en-US" sz="2800" dirty="0" smtClean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3109912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 cstate="print"/>
          <a:srcRect r="7936"/>
          <a:stretch>
            <a:fillRect/>
          </a:stretch>
        </p:blipFill>
        <p:spPr bwMode="auto">
          <a:xfrm>
            <a:off x="3810000" y="1752600"/>
            <a:ext cx="4648200" cy="3751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2667000"/>
          </a:xfrm>
        </p:spPr>
        <p:txBody>
          <a:bodyPr/>
          <a:lstStyle/>
          <a:p>
            <a:pPr marL="971550" lvl="1" indent="-514350" eaLnBrk="1" hangingPunct="1">
              <a:buFont typeface="+mj-lt"/>
              <a:buAutoNum type="arabicPeriod" startAt="4"/>
            </a:pPr>
            <a:r>
              <a:rPr lang="en-US" b="1" i="1" dirty="0" smtClean="0">
                <a:solidFill>
                  <a:srgbClr val="A50021"/>
                </a:solidFill>
                <a:latin typeface="Times New Roman" pitchFamily="18" charset="0"/>
              </a:rPr>
              <a:t>Terminal speed (velocity) </a:t>
            </a:r>
            <a:r>
              <a:rPr lang="en-US" b="1" dirty="0" smtClean="0">
                <a:latin typeface="Times New Roman" pitchFamily="18" charset="0"/>
              </a:rPr>
              <a:t>– the speed at which an object will stop accelerating when dropped</a:t>
            </a:r>
          </a:p>
          <a:p>
            <a:pPr lvl="2" eaLnBrk="1" hangingPunct="1"/>
            <a:r>
              <a:rPr lang="en-US" sz="2800" b="1" dirty="0" smtClean="0">
                <a:latin typeface="Times New Roman" pitchFamily="18" charset="0"/>
              </a:rPr>
              <a:t>example: a sky-diver</a:t>
            </a:r>
            <a:endParaRPr lang="en-US" b="1" i="1" dirty="0" smtClean="0">
              <a:latin typeface="Times New Roman" pitchFamily="18" charset="0"/>
            </a:endParaRPr>
          </a:p>
          <a:p>
            <a:endParaRPr lang="en-US" dirty="0" smtClean="0"/>
          </a:p>
        </p:txBody>
      </p:sp>
      <p:pic>
        <p:nvPicPr>
          <p:cNvPr id="7171" name="Picture 4" descr="http://content.answcdn.com/main/content/img/oxford/Oxford_Sports/0199210896.terminal-velocity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39624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http://leedsmathgeeks.com/wp-content/uploads/2009/02/terminal_velocit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657600"/>
            <a:ext cx="50673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le 1"/>
          <p:cNvSpPr/>
          <p:nvPr/>
        </p:nvSpPr>
        <p:spPr>
          <a:xfrm>
            <a:off x="7315200" y="3519487"/>
            <a:ext cx="1295400" cy="3100388"/>
          </a:xfrm>
          <a:prstGeom prst="round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410200"/>
            <a:ext cx="3124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sz="1400" smtClean="0">
                <a:hlinkClick r:id="rId4"/>
              </a:rPr>
              <a:t>Peregrine Falcon video</a:t>
            </a:r>
          </a:p>
          <a:p>
            <a:pPr marL="0" indent="0" algn="ctr">
              <a:buFontTx/>
              <a:buNone/>
            </a:pPr>
            <a:r>
              <a:rPr lang="en-US" sz="1400" smtClean="0">
                <a:hlinkClick r:id="rId4"/>
              </a:rPr>
              <a:t>http://www.youtube.com/watch?v=j3mTPEuFcWk&amp;NR=1&amp;feature=fvwp</a:t>
            </a:r>
            <a:endParaRPr lang="en-US" sz="1400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smtClean="0"/>
              <a:t>Velocity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124200"/>
          </a:xfrm>
        </p:spPr>
        <p:txBody>
          <a:bodyPr/>
          <a:lstStyle/>
          <a:p>
            <a:r>
              <a:rPr lang="en-US" sz="2800" b="1" dirty="0" smtClean="0"/>
              <a:t>velocity is speed with </a:t>
            </a:r>
            <a:r>
              <a:rPr lang="en-US" sz="2800" b="1" dirty="0" smtClean="0">
                <a:solidFill>
                  <a:srgbClr val="00B0F0"/>
                </a:solidFill>
              </a:rPr>
              <a:t>direction (N, S, E, W, up, down, left, right)</a:t>
            </a:r>
          </a:p>
          <a:p>
            <a:r>
              <a:rPr lang="en-US" sz="2800" b="1" dirty="0" smtClean="0"/>
              <a:t>positive when moving forward (to the right from an outside observer), and negative when moving backward (to the left to an outside observer).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 t="23915"/>
          <a:stretch>
            <a:fillRect/>
          </a:stretch>
        </p:blipFill>
        <p:spPr bwMode="auto">
          <a:xfrm>
            <a:off x="1371600" y="4267200"/>
            <a:ext cx="4876800" cy="2163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05200" y="152400"/>
            <a:ext cx="4876800" cy="104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en-US" sz="1600" smtClean="0">
              <a:hlinkClick r:id="rId3"/>
            </a:endParaRPr>
          </a:p>
          <a:p>
            <a:pPr algn="ctr"/>
            <a:r>
              <a:rPr lang="en-US" sz="1600" smtClean="0">
                <a:hlinkClick r:id="rId3"/>
              </a:rPr>
              <a:t>They Might be Giants clip</a:t>
            </a:r>
          </a:p>
          <a:p>
            <a:pPr marL="0" indent="0" algn="ctr">
              <a:buFontTx/>
              <a:buNone/>
            </a:pPr>
            <a:r>
              <a:rPr lang="en-US" sz="1600" smtClean="0">
                <a:hlinkClick r:id="rId3"/>
              </a:rPr>
              <a:t>http://www.youtube.com/watch?v=DRb5PSxJerM</a:t>
            </a:r>
            <a:endParaRPr lang="en-US" sz="1600" dirty="0">
              <a:hlinkClick r:id="rId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5867400"/>
            <a:ext cx="990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JSD– walk at constant speed and then change direction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 cstate="print"/>
          <a:srcRect t="4445" b="2222"/>
          <a:stretch>
            <a:fillRect/>
          </a:stretch>
        </p:blipFill>
        <p:spPr bwMode="auto">
          <a:xfrm>
            <a:off x="101600" y="1447800"/>
            <a:ext cx="881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447800" y="1981200"/>
            <a:ext cx="6172200" cy="914400"/>
          </a:xfrm>
          <a:prstGeom prst="roundRect">
            <a:avLst>
              <a:gd name="adj" fmla="val 16667"/>
            </a:avLst>
          </a:prstGeom>
          <a:solidFill>
            <a:srgbClr val="FCFE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79216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</a:rPr>
              <a:t>Math for Velocity or Speed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057400"/>
            <a:ext cx="53340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5400" b="1" dirty="0" smtClean="0">
                <a:solidFill>
                  <a:schemeClr val="accent2"/>
                </a:solidFill>
                <a:latin typeface="Times New Roman" pitchFamily="18" charset="0"/>
              </a:rPr>
              <a:t>v = d/t</a:t>
            </a:r>
            <a:r>
              <a:rPr lang="en-US" sz="2800" b="1" dirty="0" smtClean="0">
                <a:latin typeface="Times New Roman" pitchFamily="18" charset="0"/>
              </a:rPr>
              <a:t>     </a:t>
            </a:r>
            <a:r>
              <a:rPr lang="en-US" sz="2000" b="1" dirty="0" smtClean="0">
                <a:latin typeface="Times New Roman" pitchFamily="18" charset="0"/>
              </a:rPr>
              <a:t>or</a:t>
            </a:r>
            <a:r>
              <a:rPr lang="en-US" sz="2800" b="1" dirty="0" smtClean="0">
                <a:latin typeface="Times New Roman" pitchFamily="18" charset="0"/>
              </a:rPr>
              <a:t>     </a:t>
            </a:r>
            <a:r>
              <a:rPr lang="en-US" sz="4800" b="1" dirty="0" smtClean="0">
                <a:solidFill>
                  <a:schemeClr val="accent2"/>
                </a:solidFill>
                <a:latin typeface="Times New Roman" pitchFamily="18" charset="0"/>
              </a:rPr>
              <a:t>v = d </a:t>
            </a:r>
            <a:r>
              <a:rPr lang="en-US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÷ t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00400" y="3276600"/>
            <a:ext cx="25273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itchFamily="18" charset="0"/>
              </a:rPr>
              <a:t>v = velocity</a:t>
            </a:r>
          </a:p>
          <a:p>
            <a:r>
              <a:rPr lang="en-US" sz="3600" b="1" dirty="0">
                <a:latin typeface="Times New Roman" pitchFamily="18" charset="0"/>
              </a:rPr>
              <a:t>d = distance</a:t>
            </a:r>
          </a:p>
          <a:p>
            <a:r>
              <a:rPr lang="en-US" sz="3600" b="1" dirty="0">
                <a:latin typeface="Times New Roman" pitchFamily="18" charset="0"/>
              </a:rPr>
              <a:t>t =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950" y="5016500"/>
            <a:ext cx="8494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Unit of measurement is a distance unit over a time unit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i="1" dirty="0" smtClean="0"/>
              <a:t>cm/s, m/s, miles/hour, </a:t>
            </a:r>
            <a:r>
              <a:rPr lang="en-US" sz="2000" b="1" i="1" dirty="0" err="1" smtClean="0"/>
              <a:t>ft</a:t>
            </a:r>
            <a:r>
              <a:rPr lang="en-US" sz="2000" b="1" i="1" dirty="0" smtClean="0"/>
              <a:t>/year, miles/hour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i="1" dirty="0"/>
              <a:t>i</a:t>
            </a:r>
            <a:r>
              <a:rPr lang="en-US" sz="2000" b="1" i="1" dirty="0" smtClean="0"/>
              <a:t>f a velocity, should include direction (N, S, E, W)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098" grpId="0" autoUpdateAnimBg="0"/>
      <p:bldP spid="4099" grpId="0" build="p" autoUpdateAnimBg="0"/>
      <p:bldP spid="4100" grpId="0" autoUpdateAnimBg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259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369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Speed and Velocity</vt:lpstr>
      <vt:lpstr>Speed</vt:lpstr>
      <vt:lpstr>Slide 3</vt:lpstr>
      <vt:lpstr>Slide 4</vt:lpstr>
      <vt:lpstr>Slide 5</vt:lpstr>
      <vt:lpstr>Velocity</vt:lpstr>
      <vt:lpstr>Slide 7</vt:lpstr>
      <vt:lpstr>Math for Velocity or Speed</vt:lpstr>
      <vt:lpstr>Slide 9</vt:lpstr>
      <vt:lpstr>5-Step Method to Solving Word Problems  in Physical Science</vt:lpstr>
      <vt:lpstr>Example problems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Velocity and Acceleration</dc:title>
  <dc:creator>Mike</dc:creator>
  <cp:lastModifiedBy>Christine</cp:lastModifiedBy>
  <cp:revision>52</cp:revision>
  <dcterms:created xsi:type="dcterms:W3CDTF">2005-09-24T02:37:41Z</dcterms:created>
  <dcterms:modified xsi:type="dcterms:W3CDTF">2013-08-20T20:39:16Z</dcterms:modified>
</cp:coreProperties>
</file>