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7" r:id="rId3"/>
    <p:sldId id="258" r:id="rId4"/>
    <p:sldId id="267" r:id="rId5"/>
    <p:sldId id="262" r:id="rId6"/>
    <p:sldId id="270" r:id="rId7"/>
    <p:sldId id="268" r:id="rId8"/>
    <p:sldId id="269" r:id="rId9"/>
    <p:sldId id="263" r:id="rId10"/>
    <p:sldId id="259" r:id="rId11"/>
    <p:sldId id="271" r:id="rId12"/>
    <p:sldId id="272" r:id="rId13"/>
    <p:sldId id="276" r:id="rId14"/>
    <p:sldId id="273" r:id="rId15"/>
    <p:sldId id="274" r:id="rId16"/>
    <p:sldId id="275" r:id="rId17"/>
    <p:sldId id="279" r:id="rId18"/>
    <p:sldId id="28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06" autoAdjust="0"/>
    <p:restoredTop sz="90929"/>
  </p:normalViewPr>
  <p:slideViewPr>
    <p:cSldViewPr>
      <p:cViewPr>
        <p:scale>
          <a:sx n="50" d="100"/>
          <a:sy n="50" d="100"/>
        </p:scale>
        <p:origin x="-690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BAC63169-C699-49FD-B566-136B7A2B2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78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20B79-899F-48BE-9149-2BE22072C965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6FE236-8878-469B-88D1-55B9486CBC8E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B8735-3D44-49DF-9370-957BEBC8668B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6E2AA-A2DB-45D2-8270-2A5C6F6E3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BD101-47F8-480D-8B57-8F29A5427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B89A1-8BF8-4EB2-8FD2-238048EFE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C16B1-82D2-4216-BC57-A28376CDC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D3E40-3D58-455C-A43B-AC7D5FFAF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6F8FC-E8CB-4BA9-800C-A57A073A6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2A735-8D83-42AF-971C-152978B65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D6CEE-A354-4E2D-9E24-2ED26A919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86D75-5326-4051-83D8-69A3025D2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CEA2B-B1F4-42CD-AD03-E63D8433F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F7F86-E3DE-4CBB-A3C4-E9AEDFA78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26877C18-B4C2-41B5-B5AA-4E87C38FE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.magnet.fsu.edu/primer/java/polarizedlight/emwave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issionscience.nasa.gov/nasascience/ems_full_video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5575" cy="701675"/>
          </a:xfrm>
        </p:spPr>
        <p:txBody>
          <a:bodyPr lIns="90000" tIns="46800" rIns="90000" bIns="46800">
            <a:spAutoFit/>
          </a:bodyPr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 smtClean="0"/>
              <a:t>Electromagnetic Spectrum</a:t>
            </a:r>
          </a:p>
        </p:txBody>
      </p:sp>
      <p:pic>
        <p:nvPicPr>
          <p:cNvPr id="3085" name="Picture 13" descr="emsp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013" y="914400"/>
            <a:ext cx="6935787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382000" cy="2298700"/>
          </a:xfrm>
        </p:spPr>
        <p:txBody>
          <a:bodyPr lIns="0" tIns="0" rIns="0" bIns="0">
            <a:spAutoFit/>
          </a:bodyPr>
          <a:lstStyle/>
          <a:p>
            <a:pPr marL="339725" indent="-339725" defTabSz="457200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i="1" smtClean="0"/>
              <a:t>Microwaves </a:t>
            </a:r>
            <a:r>
              <a:rPr lang="en-GB" b="1" smtClean="0"/>
              <a:t>(</a:t>
            </a:r>
            <a:r>
              <a:rPr lang="en-GB" b="1" smtClean="0">
                <a:cs typeface="Times New Roman" pitchFamily="18" charset="0"/>
              </a:rPr>
              <a:t>λ = </a:t>
            </a:r>
            <a:r>
              <a:rPr lang="en-GB" b="1" smtClean="0"/>
              <a:t>10cm-1mm)</a:t>
            </a:r>
            <a:endParaRPr lang="en-GB" b="1" i="1" smtClean="0"/>
          </a:p>
          <a:p>
            <a:pPr marL="739775" lvl="1" indent="-282575" defTabSz="457200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smtClean="0"/>
              <a:t>some substances absorb energy from microwaves and therefore heat up</a:t>
            </a:r>
          </a:p>
          <a:p>
            <a:pPr marL="739775" lvl="1" indent="-282575" defTabSz="457200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smtClean="0"/>
              <a:t>communication: cell phones</a:t>
            </a:r>
          </a:p>
          <a:p>
            <a:pPr marL="739775" lvl="1" indent="-282575" defTabSz="457200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smtClean="0"/>
              <a:t>RADAR</a:t>
            </a:r>
          </a:p>
        </p:txBody>
      </p:sp>
      <p:pic>
        <p:nvPicPr>
          <p:cNvPr id="8200" name="Picture 8" descr="cellular_phone-microwav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048000"/>
            <a:ext cx="40687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772400" cy="2362200"/>
          </a:xfrm>
        </p:spPr>
        <p:txBody>
          <a:bodyPr/>
          <a:lstStyle/>
          <a:p>
            <a:pPr eaLnBrk="1" hangingPunct="1"/>
            <a:r>
              <a:rPr lang="en-US" b="1" i="1" smtClean="0"/>
              <a:t>Infrared</a:t>
            </a:r>
            <a:r>
              <a:rPr lang="en-US" b="1" smtClean="0"/>
              <a:t> (</a:t>
            </a:r>
            <a:r>
              <a:rPr lang="en-GB" b="1" smtClean="0">
                <a:cs typeface="Times New Roman" pitchFamily="18" charset="0"/>
              </a:rPr>
              <a:t>λ =</a:t>
            </a:r>
            <a:r>
              <a:rPr lang="en-US" b="1" smtClean="0"/>
              <a:t> 1mm – 0.1mm)</a:t>
            </a:r>
          </a:p>
          <a:p>
            <a:pPr lvl="1" eaLnBrk="1" hangingPunct="1"/>
            <a:r>
              <a:rPr lang="en-US" b="1" smtClean="0"/>
              <a:t>heat</a:t>
            </a:r>
          </a:p>
          <a:p>
            <a:pPr lvl="1" eaLnBrk="1" hangingPunct="1"/>
            <a:r>
              <a:rPr lang="en-US" b="1" smtClean="0"/>
              <a:t>all objects give off some infrared  rays</a:t>
            </a:r>
          </a:p>
          <a:p>
            <a:pPr lvl="1" eaLnBrk="1" hangingPunct="1"/>
            <a:r>
              <a:rPr lang="en-US" b="1" smtClean="0"/>
              <a:t>remote controls</a:t>
            </a:r>
          </a:p>
        </p:txBody>
      </p:sp>
      <p:pic>
        <p:nvPicPr>
          <p:cNvPr id="24581" name="Picture 5" descr="far-infra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05200"/>
            <a:ext cx="42830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infra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352800"/>
            <a:ext cx="36576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3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458200" cy="2057400"/>
          </a:xfrm>
        </p:spPr>
        <p:txBody>
          <a:bodyPr/>
          <a:lstStyle/>
          <a:p>
            <a:pPr eaLnBrk="1" hangingPunct="1"/>
            <a:r>
              <a:rPr lang="en-US" b="1" i="1" smtClean="0"/>
              <a:t>Visible Light </a:t>
            </a:r>
            <a:r>
              <a:rPr lang="en-US" b="1" smtClean="0"/>
              <a:t>(</a:t>
            </a:r>
            <a:r>
              <a:rPr lang="en-GB" b="1" smtClean="0">
                <a:cs typeface="Times New Roman" pitchFamily="18" charset="0"/>
              </a:rPr>
              <a:t>λ =</a:t>
            </a:r>
            <a:r>
              <a:rPr lang="en-US" b="1" smtClean="0"/>
              <a:t> 700nm-400nm)</a:t>
            </a:r>
          </a:p>
          <a:p>
            <a:pPr lvl="1" eaLnBrk="1" hangingPunct="1"/>
            <a:r>
              <a:rPr lang="en-US" b="1" smtClean="0"/>
              <a:t>humans (and some other animals) can see</a:t>
            </a:r>
          </a:p>
          <a:p>
            <a:pPr lvl="1" eaLnBrk="1" hangingPunct="1"/>
            <a:r>
              <a:rPr lang="en-US" b="1" smtClean="0"/>
              <a:t>R.O.Y.G.B.I.V. = </a:t>
            </a:r>
            <a:r>
              <a:rPr lang="en-US" b="1" i="1" smtClean="0"/>
              <a:t>white light</a:t>
            </a:r>
          </a:p>
        </p:txBody>
      </p:sp>
      <p:pic>
        <p:nvPicPr>
          <p:cNvPr id="25605" name="Picture 5" descr="visi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33600"/>
            <a:ext cx="3336925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Visible_L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752600"/>
            <a:ext cx="26670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035550"/>
            <a:ext cx="8301038" cy="182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pink_floy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90600"/>
            <a:ext cx="477678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7924800" cy="2362200"/>
          </a:xfrm>
        </p:spPr>
        <p:txBody>
          <a:bodyPr/>
          <a:lstStyle/>
          <a:p>
            <a:pPr eaLnBrk="1" hangingPunct="1"/>
            <a:r>
              <a:rPr lang="en-US" b="1" i="1" smtClean="0"/>
              <a:t>Ultraviolet Waves (UV) </a:t>
            </a:r>
            <a:r>
              <a:rPr lang="en-US" b="1" smtClean="0"/>
              <a:t> (</a:t>
            </a:r>
            <a:r>
              <a:rPr lang="en-GB" b="1" smtClean="0">
                <a:cs typeface="Times New Roman" pitchFamily="18" charset="0"/>
              </a:rPr>
              <a:t>λ =</a:t>
            </a:r>
            <a:r>
              <a:rPr lang="en-US" b="1" smtClean="0"/>
              <a:t> 100nm-10nm)</a:t>
            </a:r>
          </a:p>
          <a:p>
            <a:pPr lvl="1" eaLnBrk="1" hangingPunct="1"/>
            <a:r>
              <a:rPr lang="en-US" b="1" smtClean="0"/>
              <a:t>enough energy to kill cells</a:t>
            </a:r>
          </a:p>
          <a:p>
            <a:pPr lvl="1" eaLnBrk="1" hangingPunct="1"/>
            <a:r>
              <a:rPr lang="en-US" b="1" smtClean="0"/>
              <a:t>good to help our skin cells make Vitamin D</a:t>
            </a:r>
          </a:p>
          <a:p>
            <a:pPr lvl="1" eaLnBrk="1" hangingPunct="1"/>
            <a:r>
              <a:rPr lang="en-US" b="1" smtClean="0"/>
              <a:t>bad because of skin cancer</a:t>
            </a:r>
          </a:p>
        </p:txBody>
      </p:sp>
      <p:pic>
        <p:nvPicPr>
          <p:cNvPr id="26629" name="Picture 5" descr="Mitecleanuva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76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ETHAN%20SUNBU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971800"/>
            <a:ext cx="31115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2286000"/>
          </a:xfrm>
        </p:spPr>
        <p:txBody>
          <a:bodyPr/>
          <a:lstStyle/>
          <a:p>
            <a:pPr eaLnBrk="1" hangingPunct="1"/>
            <a:r>
              <a:rPr lang="en-US" b="1" i="1" smtClean="0"/>
              <a:t>X-Rays</a:t>
            </a:r>
            <a:r>
              <a:rPr lang="en-US" b="1" smtClean="0"/>
              <a:t> (</a:t>
            </a:r>
            <a:r>
              <a:rPr lang="en-GB" b="1" smtClean="0">
                <a:cs typeface="Times New Roman" pitchFamily="18" charset="0"/>
              </a:rPr>
              <a:t>λ =</a:t>
            </a:r>
            <a:r>
              <a:rPr lang="en-US" b="1" smtClean="0"/>
              <a:t> 10nm-0.01nm)</a:t>
            </a:r>
          </a:p>
          <a:p>
            <a:pPr lvl="1" eaLnBrk="1" hangingPunct="1"/>
            <a:r>
              <a:rPr lang="en-US" b="1" smtClean="0"/>
              <a:t>easily pass through many materials (skin, muscle, but not bone or lead)</a:t>
            </a:r>
          </a:p>
          <a:p>
            <a:pPr lvl="1" eaLnBrk="1" hangingPunct="1"/>
            <a:r>
              <a:rPr lang="en-US" b="1" smtClean="0"/>
              <a:t>can mutate living cells</a:t>
            </a:r>
          </a:p>
        </p:txBody>
      </p:sp>
      <p:pic>
        <p:nvPicPr>
          <p:cNvPr id="27654" name="Picture 6" descr="xray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19400"/>
            <a:ext cx="4572000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x-ra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048000"/>
            <a:ext cx="327660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3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8001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i="1" dirty="0" smtClean="0"/>
              <a:t>Gamma Rays </a:t>
            </a:r>
            <a:r>
              <a:rPr lang="en-US" b="1" dirty="0" smtClean="0"/>
              <a:t>(</a:t>
            </a:r>
            <a:r>
              <a:rPr lang="en-GB" b="1" dirty="0" smtClean="0">
                <a:cs typeface="Times New Roman" pitchFamily="18" charset="0"/>
              </a:rPr>
              <a:t>λ = </a:t>
            </a:r>
            <a:r>
              <a:rPr lang="en-US" b="1" dirty="0" smtClean="0"/>
              <a:t>.01nm - .000001nm)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highest frequency and energy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emitted from various sources (supernova explosions, the destruction of atoms, and radioactive materials)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very high penetrating ability (even cement)</a:t>
            </a:r>
          </a:p>
        </p:txBody>
      </p:sp>
      <p:pic>
        <p:nvPicPr>
          <p:cNvPr id="28677" name="Picture 5" descr="allsky1_egr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429000"/>
            <a:ext cx="441960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828800" y="6096000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1"/>
              <a:t>Your gamma-ray vision would peer into the hearts of solar flares, supernovae, neutron stars, black holes, and active galaxies.</a:t>
            </a:r>
            <a:r>
              <a:rPr lang="en-US" sz="1100" b="1"/>
              <a:t> </a:t>
            </a:r>
            <a:endParaRPr lang="en-US" b="1"/>
          </a:p>
          <a:p>
            <a:pPr algn="ctr" eaLnBrk="0" hangingPunct="0"/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3" autoUpdateAnimBg="0"/>
      <p:bldP spid="2867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of Reflection</a:t>
            </a:r>
            <a:endParaRPr lang="en-US" sz="4000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2057400"/>
            <a:ext cx="7772400" cy="4114800"/>
          </a:xfrm>
        </p:spPr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angle of incidence is equal to the angle of reflection.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95600"/>
            <a:ext cx="693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pPr algn="l"/>
            <a:r>
              <a:rPr lang="en-US" i="1" dirty="0" smtClean="0"/>
              <a:t>Refraction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1"/>
            <a:ext cx="7772400" cy="5105400"/>
          </a:xfrm>
        </p:spPr>
        <p:txBody>
          <a:bodyPr/>
          <a:lstStyle/>
          <a:p>
            <a:r>
              <a:rPr lang="en-US" b="1" dirty="0" smtClean="0"/>
              <a:t>Is a bending of light due to a change in medium.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41882"/>
            <a:ext cx="6858000" cy="350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/>
          <a:lstStyle/>
          <a:p>
            <a:pPr algn="l" eaLnBrk="1" hangingPunct="1"/>
            <a:r>
              <a:rPr lang="en-US" sz="3200" smtClean="0"/>
              <a:t>What kind of wave is electromagnetic radiation?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463" y="1371600"/>
            <a:ext cx="8459787" cy="2971800"/>
          </a:xfrm>
        </p:spPr>
        <p:txBody>
          <a:bodyPr/>
          <a:lstStyle/>
          <a:p>
            <a:pPr eaLnBrk="1" hangingPunct="1"/>
            <a:r>
              <a:rPr lang="en-US" smtClean="0"/>
              <a:t>A sound wave is a oscillation of air. </a:t>
            </a:r>
          </a:p>
          <a:p>
            <a:pPr eaLnBrk="1" hangingPunct="1"/>
            <a:r>
              <a:rPr lang="en-US" smtClean="0"/>
              <a:t>A water wave is an oscillation of the surface of water. </a:t>
            </a:r>
          </a:p>
          <a:p>
            <a:pPr eaLnBrk="1" hangingPunct="1"/>
            <a:r>
              <a:rPr lang="en-US" b="1" smtClean="0"/>
              <a:t>An oscillation of electricity or magnetism creates electromagnetic waves</a:t>
            </a:r>
            <a:r>
              <a:rPr lang="en-US" smtClean="0"/>
              <a:t>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191000"/>
            <a:ext cx="33528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91000"/>
            <a:ext cx="35052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1524000" y="6365875"/>
            <a:ext cx="20367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462 trillion/sec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7848600" cy="4521200"/>
          </a:xfrm>
          <a:noFill/>
        </p:spPr>
        <p:txBody>
          <a:bodyPr lIns="0" tIns="0" rIns="0" bIns="0">
            <a:spAutoFit/>
          </a:bodyPr>
          <a:lstStyle/>
          <a:p>
            <a:pPr marL="533400" indent="-533400" defTabSz="457200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i="1" smtClean="0"/>
              <a:t>transverse waves</a:t>
            </a:r>
          </a:p>
          <a:p>
            <a:pPr marL="533400" indent="-533400" defTabSz="457200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smtClean="0"/>
              <a:t>consists of an </a:t>
            </a:r>
            <a:r>
              <a:rPr lang="en-GB" sz="2800" b="1" i="1" smtClean="0"/>
              <a:t>electric force field</a:t>
            </a:r>
            <a:r>
              <a:rPr lang="en-GB" sz="2800" b="1" smtClean="0"/>
              <a:t> and </a:t>
            </a:r>
            <a:r>
              <a:rPr lang="en-GB" sz="2800" b="1" i="1" smtClean="0"/>
              <a:t>magnetic force field</a:t>
            </a:r>
            <a:r>
              <a:rPr lang="en-GB" sz="2800" b="1" smtClean="0"/>
              <a:t> at right angles to each other</a:t>
            </a:r>
          </a:p>
          <a:p>
            <a:pPr marL="533400" indent="-533400" defTabSz="457200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b="1" smtClean="0"/>
              <a:t>photons (bundles of energy) act like waves AND particles.</a:t>
            </a:r>
            <a:endParaRPr lang="en-GB" sz="2800" b="1" smtClean="0"/>
          </a:p>
          <a:p>
            <a:pPr marL="533400" indent="-533400" defTabSz="457200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smtClean="0"/>
              <a:t>matter does not vibrate (photons don’t need a medium)</a:t>
            </a:r>
          </a:p>
          <a:p>
            <a:pPr marL="533400" indent="-533400" defTabSz="457200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smtClean="0"/>
              <a:t>speed is 300,000,000 m/s in a vacuum (the speed of light)</a:t>
            </a:r>
          </a:p>
          <a:p>
            <a:pPr marL="914400" lvl="1" indent="-457200" defTabSz="457200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 smtClean="0"/>
              <a:t>this is the “c” in E=mc</a:t>
            </a:r>
            <a:r>
              <a:rPr lang="en-GB" sz="2400" b="1" baseline="30000" smtClean="0"/>
              <a:t>2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32375"/>
            <a:ext cx="91440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 descr="emw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39624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609600" y="5410200"/>
            <a:ext cx="2078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EM Wave Link</a:t>
            </a:r>
          </a:p>
        </p:txBody>
      </p:sp>
      <p:pic>
        <p:nvPicPr>
          <p:cNvPr id="20486" name="Picture 6" descr="wa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581400"/>
            <a:ext cx="510540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8" descr="electromagneticwavefigur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914400"/>
            <a:ext cx="388620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pPr algn="l" eaLnBrk="1" hangingPunct="1"/>
            <a:r>
              <a:rPr lang="en-US" sz="4000" b="1" smtClean="0"/>
              <a:t>The Spectrum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77200" cy="4648200"/>
          </a:xfrm>
        </p:spPr>
        <p:txBody>
          <a:bodyPr/>
          <a:lstStyle/>
          <a:p>
            <a:pPr eaLnBrk="1" hangingPunct="1"/>
            <a:r>
              <a:rPr lang="en-US" b="1" smtClean="0"/>
              <a:t>EM waves are arranged in order based on their wavelength, energy, and frequency</a:t>
            </a:r>
          </a:p>
          <a:p>
            <a:pPr lvl="1" eaLnBrk="1" hangingPunct="1"/>
            <a:r>
              <a:rPr lang="en-US" b="1" smtClean="0"/>
              <a:t>long wavelength = low frequency = less energy</a:t>
            </a:r>
          </a:p>
          <a:p>
            <a:pPr lvl="1" eaLnBrk="1" hangingPunct="1"/>
            <a:r>
              <a:rPr lang="en-US" b="1" smtClean="0"/>
              <a:t>short wavelength = high frequency = more energy</a:t>
            </a:r>
          </a:p>
          <a:p>
            <a:pPr eaLnBrk="1" hangingPunct="1"/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EM_Spectrum3-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8" y="349250"/>
            <a:ext cx="8607425" cy="616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114284main_EM_Spectrum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191500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spec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743200"/>
            <a:ext cx="5867400" cy="3810000"/>
          </a:xfrm>
        </p:spPr>
        <p:txBody>
          <a:bodyPr/>
          <a:lstStyle/>
          <a:p>
            <a:pPr eaLnBrk="1" hangingPunct="1"/>
            <a:r>
              <a:rPr lang="en-US" b="1" i="1" dirty="0" smtClean="0"/>
              <a:t>Radio Waves</a:t>
            </a:r>
            <a:r>
              <a:rPr lang="en-US" b="1" dirty="0" smtClean="0"/>
              <a:t>  (</a:t>
            </a:r>
            <a:r>
              <a:rPr lang="en-GB" b="1" dirty="0" smtClean="0">
                <a:cs typeface="Times New Roman" pitchFamily="18" charset="0"/>
              </a:rPr>
              <a:t>λ =</a:t>
            </a:r>
            <a:r>
              <a:rPr lang="en-US" b="1" dirty="0" smtClean="0"/>
              <a:t> </a:t>
            </a:r>
            <a:r>
              <a:rPr lang="en-US" b="1" dirty="0" smtClean="0">
                <a:cs typeface="Times New Roman" pitchFamily="18" charset="0"/>
              </a:rPr>
              <a:t>100m-10cm)</a:t>
            </a:r>
          </a:p>
          <a:p>
            <a:pPr lvl="1" eaLnBrk="1" hangingPunct="1"/>
            <a:r>
              <a:rPr lang="en-US" sz="3200" b="1" dirty="0" smtClean="0"/>
              <a:t>low energy </a:t>
            </a:r>
          </a:p>
          <a:p>
            <a:pPr lvl="1" eaLnBrk="1" hangingPunct="1"/>
            <a:r>
              <a:rPr lang="en-US" sz="3200" b="1" dirty="0" smtClean="0"/>
              <a:t>made from charged particles move back and forth in antennas</a:t>
            </a:r>
          </a:p>
          <a:p>
            <a:pPr lvl="1" eaLnBrk="1" hangingPunct="1"/>
            <a:r>
              <a:rPr lang="en-US" sz="3200" b="1" dirty="0" smtClean="0"/>
              <a:t>communication, AM, FM, TV (not cable)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889125" y="381000"/>
            <a:ext cx="6035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Regions of the Spectrum</a:t>
            </a:r>
          </a:p>
        </p:txBody>
      </p:sp>
      <p:pic>
        <p:nvPicPr>
          <p:cNvPr id="16390" name="Picture 6" descr="greenb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286000"/>
            <a:ext cx="24622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85800" y="985838"/>
            <a:ext cx="794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EM Radiation NASA video (Intro is 5:03.  All of it is 30+ min)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3" autoUpdateAnimBg="0"/>
      <p:bldP spid="16388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6838</TotalTime>
  <Words>402</Words>
  <Application>Microsoft Office PowerPoint</Application>
  <PresentationFormat>On-screen Show (4:3)</PresentationFormat>
  <Paragraphs>53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Electromagnetic Spectrum</vt:lpstr>
      <vt:lpstr>What kind of wave is electromagnetic radiation?</vt:lpstr>
      <vt:lpstr>PowerPoint Presentation</vt:lpstr>
      <vt:lpstr>PowerPoint Presentation</vt:lpstr>
      <vt:lpstr>The Spectrum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Law of Reflection</vt:lpstr>
      <vt:lpstr>Refraction</vt:lpstr>
    </vt:vector>
  </TitlesOfParts>
  <Company>OSD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Interactions of Sound Waves</dc:title>
  <dc:creator>mjansen</dc:creator>
  <cp:lastModifiedBy>Nick Murdock</cp:lastModifiedBy>
  <cp:revision>36</cp:revision>
  <dcterms:created xsi:type="dcterms:W3CDTF">2006-05-23T20:00:31Z</dcterms:created>
  <dcterms:modified xsi:type="dcterms:W3CDTF">2014-05-19T13:46:32Z</dcterms:modified>
</cp:coreProperties>
</file>