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9" r:id="rId4"/>
    <p:sldId id="295" r:id="rId5"/>
    <p:sldId id="288" r:id="rId6"/>
    <p:sldId id="298" r:id="rId7"/>
    <p:sldId id="290" r:id="rId8"/>
    <p:sldId id="301" r:id="rId9"/>
    <p:sldId id="302" r:id="rId10"/>
    <p:sldId id="303" r:id="rId11"/>
    <p:sldId id="304" r:id="rId12"/>
    <p:sldId id="286" r:id="rId13"/>
    <p:sldId id="292" r:id="rId14"/>
    <p:sldId id="293" r:id="rId15"/>
    <p:sldId id="287" r:id="rId16"/>
    <p:sldId id="296" r:id="rId17"/>
    <p:sldId id="294" r:id="rId18"/>
    <p:sldId id="305" r:id="rId19"/>
    <p:sldId id="309" r:id="rId20"/>
    <p:sldId id="311" r:id="rId21"/>
    <p:sldId id="306" r:id="rId22"/>
    <p:sldId id="30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6" autoAdjust="0"/>
    <p:restoredTop sz="94660"/>
  </p:normalViewPr>
  <p:slideViewPr>
    <p:cSldViewPr>
      <p:cViewPr varScale="1">
        <p:scale>
          <a:sx n="70" d="100"/>
          <a:sy n="70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06E1-92AA-4AAE-8831-180E0AAF7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AF5-F03E-4738-843D-D4F827A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1163-4B82-48C2-B046-1014B2C7C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0D08-9B30-464D-8801-653A41C17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F3A5-5C2F-4F54-AB1F-D76A3DE5A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3BD9-0196-482E-8AD2-AEB47C74E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D9AF6-376C-4863-92F8-7F0C7DD62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BBDE-6BAE-490D-A971-AA41C6BB0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01E2F-8744-44F0-8270-8D85F800E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3EC3-AD95-438C-95CF-0D31DDF35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6CDA-1668-4D9E-9D2C-889A1DEE3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305010F-66C1-4E73-9640-DEE11F46A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d.mind.net/~zona/mstm/physics/waves/partsOfAWave/waveParts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Times New Roman" pitchFamily="18" charset="0"/>
              </a:rPr>
              <a:t>Wave Characteristics and Speed</a:t>
            </a:r>
          </a:p>
        </p:txBody>
      </p:sp>
      <p:pic>
        <p:nvPicPr>
          <p:cNvPr id="2063" name="Picture 15" descr="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3840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152400" y="3657600"/>
            <a:ext cx="8610600" cy="121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533400" y="2667000"/>
            <a:ext cx="7696200" cy="482600"/>
          </a:xfrm>
          <a:custGeom>
            <a:avLst/>
            <a:gdLst>
              <a:gd name="T0" fmla="*/ 0 w 4848"/>
              <a:gd name="T1" fmla="*/ 2147483647 h 304"/>
              <a:gd name="T2" fmla="*/ 2147483647 w 4848"/>
              <a:gd name="T3" fmla="*/ 2147483647 h 304"/>
              <a:gd name="T4" fmla="*/ 2147483647 w 4848"/>
              <a:gd name="T5" fmla="*/ 2147483647 h 304"/>
              <a:gd name="T6" fmla="*/ 2147483647 w 4848"/>
              <a:gd name="T7" fmla="*/ 2147483647 h 304"/>
              <a:gd name="T8" fmla="*/ 2147483647 w 4848"/>
              <a:gd name="T9" fmla="*/ 2147483647 h 304"/>
              <a:gd name="T10" fmla="*/ 2147483647 w 4848"/>
              <a:gd name="T11" fmla="*/ 2147483647 h 304"/>
              <a:gd name="T12" fmla="*/ 2147483647 w 4848"/>
              <a:gd name="T13" fmla="*/ 2147483647 h 304"/>
              <a:gd name="T14" fmla="*/ 2147483647 w 4848"/>
              <a:gd name="T15" fmla="*/ 2147483647 h 304"/>
              <a:gd name="T16" fmla="*/ 2147483647 w 4848"/>
              <a:gd name="T17" fmla="*/ 2147483647 h 304"/>
              <a:gd name="T18" fmla="*/ 2147483647 w 4848"/>
              <a:gd name="T19" fmla="*/ 2147483647 h 304"/>
              <a:gd name="T20" fmla="*/ 2147483647 w 4848"/>
              <a:gd name="T21" fmla="*/ 2147483647 h 304"/>
              <a:gd name="T22" fmla="*/ 2147483647 w 4848"/>
              <a:gd name="T23" fmla="*/ 2147483647 h 304"/>
              <a:gd name="T24" fmla="*/ 2147483647 w 4848"/>
              <a:gd name="T25" fmla="*/ 2147483647 h 3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48"/>
              <a:gd name="T40" fmla="*/ 0 h 304"/>
              <a:gd name="T41" fmla="*/ 4848 w 4848"/>
              <a:gd name="T42" fmla="*/ 304 h 3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48" h="304">
                <a:moveTo>
                  <a:pt x="0" y="296"/>
                </a:moveTo>
                <a:cubicBezTo>
                  <a:pt x="144" y="152"/>
                  <a:pt x="288" y="8"/>
                  <a:pt x="432" y="8"/>
                </a:cubicBezTo>
                <a:cubicBezTo>
                  <a:pt x="576" y="8"/>
                  <a:pt x="720" y="296"/>
                  <a:pt x="864" y="296"/>
                </a:cubicBezTo>
                <a:cubicBezTo>
                  <a:pt x="1008" y="296"/>
                  <a:pt x="1160" y="8"/>
                  <a:pt x="1296" y="8"/>
                </a:cubicBezTo>
                <a:cubicBezTo>
                  <a:pt x="1432" y="8"/>
                  <a:pt x="1552" y="296"/>
                  <a:pt x="1680" y="296"/>
                </a:cubicBezTo>
                <a:cubicBezTo>
                  <a:pt x="1808" y="296"/>
                  <a:pt x="1944" y="8"/>
                  <a:pt x="2064" y="8"/>
                </a:cubicBezTo>
                <a:cubicBezTo>
                  <a:pt x="2184" y="8"/>
                  <a:pt x="2272" y="288"/>
                  <a:pt x="2400" y="296"/>
                </a:cubicBezTo>
                <a:cubicBezTo>
                  <a:pt x="2528" y="304"/>
                  <a:pt x="2704" y="64"/>
                  <a:pt x="2832" y="56"/>
                </a:cubicBezTo>
                <a:cubicBezTo>
                  <a:pt x="2960" y="48"/>
                  <a:pt x="3040" y="256"/>
                  <a:pt x="3168" y="248"/>
                </a:cubicBezTo>
                <a:cubicBezTo>
                  <a:pt x="3296" y="240"/>
                  <a:pt x="3464" y="8"/>
                  <a:pt x="3600" y="8"/>
                </a:cubicBezTo>
                <a:cubicBezTo>
                  <a:pt x="3736" y="8"/>
                  <a:pt x="3848" y="248"/>
                  <a:pt x="3984" y="248"/>
                </a:cubicBezTo>
                <a:cubicBezTo>
                  <a:pt x="4120" y="248"/>
                  <a:pt x="4272" y="0"/>
                  <a:pt x="4416" y="8"/>
                </a:cubicBezTo>
                <a:cubicBezTo>
                  <a:pt x="4560" y="16"/>
                  <a:pt x="4776" y="248"/>
                  <a:pt x="4848" y="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Freeform 3"/>
          <p:cNvSpPr>
            <a:spLocks/>
          </p:cNvSpPr>
          <p:nvPr/>
        </p:nvSpPr>
        <p:spPr bwMode="auto">
          <a:xfrm>
            <a:off x="381000" y="3962400"/>
            <a:ext cx="8153400" cy="622300"/>
          </a:xfrm>
          <a:custGeom>
            <a:avLst/>
            <a:gdLst>
              <a:gd name="T0" fmla="*/ 0 w 5136"/>
              <a:gd name="T1" fmla="*/ 2147483647 h 392"/>
              <a:gd name="T2" fmla="*/ 2147483647 w 5136"/>
              <a:gd name="T3" fmla="*/ 2147483647 h 392"/>
              <a:gd name="T4" fmla="*/ 2147483647 w 5136"/>
              <a:gd name="T5" fmla="*/ 2147483647 h 392"/>
              <a:gd name="T6" fmla="*/ 2147483647 w 5136"/>
              <a:gd name="T7" fmla="*/ 2147483647 h 392"/>
              <a:gd name="T8" fmla="*/ 2147483647 w 5136"/>
              <a:gd name="T9" fmla="*/ 2147483647 h 392"/>
              <a:gd name="T10" fmla="*/ 2147483647 w 5136"/>
              <a:gd name="T11" fmla="*/ 2147483647 h 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36"/>
              <a:gd name="T19" fmla="*/ 0 h 392"/>
              <a:gd name="T20" fmla="*/ 5136 w 5136"/>
              <a:gd name="T21" fmla="*/ 392 h 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36" h="392">
                <a:moveTo>
                  <a:pt x="0" y="344"/>
                </a:moveTo>
                <a:cubicBezTo>
                  <a:pt x="352" y="176"/>
                  <a:pt x="704" y="8"/>
                  <a:pt x="1056" y="8"/>
                </a:cubicBezTo>
                <a:cubicBezTo>
                  <a:pt x="1408" y="8"/>
                  <a:pt x="1768" y="344"/>
                  <a:pt x="2112" y="344"/>
                </a:cubicBezTo>
                <a:cubicBezTo>
                  <a:pt x="2456" y="344"/>
                  <a:pt x="2744" y="0"/>
                  <a:pt x="3120" y="8"/>
                </a:cubicBezTo>
                <a:cubicBezTo>
                  <a:pt x="3496" y="16"/>
                  <a:pt x="4032" y="392"/>
                  <a:pt x="4368" y="392"/>
                </a:cubicBezTo>
                <a:cubicBezTo>
                  <a:pt x="4704" y="392"/>
                  <a:pt x="5008" y="72"/>
                  <a:pt x="5136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Which wave is faster if three wavelengths pass here in one second (3 Hz)?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953000" y="1447800"/>
            <a:ext cx="30480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8305800" y="2514600"/>
            <a:ext cx="0" cy="3733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Example problem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12954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What is the speed of a wave with a frequency of 5 Hz and a wavelength of 3 meters? 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3429000"/>
            <a:ext cx="8610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 = 5 Hz	     v = f(</a:t>
            </a:r>
            <a:r>
              <a:rPr lang="en-US" sz="2800">
                <a:cs typeface="Times New Roman" pitchFamily="18" charset="0"/>
              </a:rPr>
              <a:t>λ)</a:t>
            </a:r>
            <a:r>
              <a:rPr lang="en-US" sz="2800"/>
              <a:t>              5Hz (3m)         15 m/s*</a:t>
            </a:r>
          </a:p>
          <a:p>
            <a:r>
              <a:rPr lang="en-US" sz="2800">
                <a:cs typeface="Times New Roman" pitchFamily="18" charset="0"/>
              </a:rPr>
              <a:t>λ</a:t>
            </a:r>
            <a:r>
              <a:rPr lang="en-US" sz="2800"/>
              <a:t> = 3 m	 				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1844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46228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67818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816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given                            formula                     set up problem      answer w/ unit of measurement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7010400" y="3505200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800600" y="3505200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362200" y="3505200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5029200"/>
            <a:ext cx="418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*could also put Hz(m)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620000" y="35052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  <p:bldP spid="45060" grpId="0" animBg="1"/>
      <p:bldP spid="45061" grpId="0" autoUpdateAnimBg="0"/>
      <p:bldP spid="45062" grpId="0" animBg="1"/>
      <p:bldP spid="45063" grpId="0" animBg="1"/>
      <p:bldP spid="45064" grpId="0" animBg="1"/>
      <p:bldP spid="45065" grpId="0" autoUpdateAnimBg="0"/>
      <p:bldP spid="45066" grpId="0" animBg="1"/>
      <p:bldP spid="45067" grpId="0" animBg="1"/>
      <p:bldP spid="45068" grpId="0" animBg="1"/>
      <p:bldP spid="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Times New Roman" pitchFamily="18" charset="0"/>
              </a:rPr>
              <a:t>Types of Waves</a:t>
            </a:r>
          </a:p>
        </p:txBody>
      </p:sp>
      <p:pic>
        <p:nvPicPr>
          <p:cNvPr id="5" name="Picture 7" descr="tran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6576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562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008000"/>
                </a:solidFill>
                <a:latin typeface="Times New Roman" pitchFamily="18" charset="0"/>
              </a:rPr>
              <a:t>1.  Transverse Waves</a:t>
            </a:r>
            <a:endParaRPr lang="en-US" b="1" smtClean="0">
              <a:solidFill>
                <a:srgbClr val="008000"/>
              </a:solidFill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the motion of the medium is perpendicular (right angles) to the direction the wave is moving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“stuff in the wave moves up and down, while the wave moves left or right”</a:t>
            </a:r>
          </a:p>
        </p:txBody>
      </p:sp>
      <p:pic>
        <p:nvPicPr>
          <p:cNvPr id="4" name="Picture 3" descr="transversew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3962400"/>
            <a:ext cx="37607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8674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3200" b="1" i="1" smtClean="0">
                <a:solidFill>
                  <a:srgbClr val="008000"/>
                </a:solidFill>
                <a:latin typeface="Times New Roman" pitchFamily="18" charset="0"/>
              </a:rPr>
              <a:t>2.  Longitudinal Waves</a:t>
            </a: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the motion of the medium is parallel to the direction the wave is moving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“both the energy of the wave and the atoms are moving the same direction”</a:t>
            </a: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also called </a:t>
            </a:r>
            <a:r>
              <a:rPr lang="en-US" sz="2800" b="1" i="1" smtClean="0">
                <a:latin typeface="Times New Roman" pitchFamily="18" charset="0"/>
              </a:rPr>
              <a:t>compression waves </a:t>
            </a:r>
            <a:r>
              <a:rPr lang="en-US" sz="2800" b="1" smtClean="0">
                <a:latin typeface="Times New Roman" pitchFamily="18" charset="0"/>
              </a:rPr>
              <a:t>because the medium is compressed (pushed together)</a:t>
            </a: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the compressed area with more particles is called the </a:t>
            </a:r>
            <a:r>
              <a:rPr lang="en-US" sz="2800" b="1" i="1" smtClean="0">
                <a:latin typeface="Times New Roman" pitchFamily="18" charset="0"/>
              </a:rPr>
              <a:t>compression</a:t>
            </a: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the spread out area where there are fewer particles is called the </a:t>
            </a:r>
            <a:r>
              <a:rPr lang="en-US" sz="2800" b="1" i="1" smtClean="0">
                <a:latin typeface="Times New Roman" pitchFamily="18" charset="0"/>
              </a:rPr>
              <a:t>rarefaction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01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28600"/>
            <a:ext cx="5570538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lo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956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e_simp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3340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longitest3bi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371600"/>
            <a:ext cx="5600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image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05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w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51816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3505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3.  Surface Waves</a:t>
            </a:r>
          </a:p>
          <a:p>
            <a:pPr lvl="2" eaLnBrk="1" hangingPunct="1"/>
            <a:r>
              <a:rPr lang="en-US" sz="2800" b="1" dirty="0" smtClean="0">
                <a:latin typeface="Times New Roman" pitchFamily="18" charset="0"/>
              </a:rPr>
              <a:t>a combination of longitudinal and transverse waves</a:t>
            </a:r>
          </a:p>
          <a:p>
            <a:pPr lvl="2" eaLnBrk="1" hangingPunct="1"/>
            <a:r>
              <a:rPr lang="en-US" sz="2800" b="1" dirty="0" smtClean="0">
                <a:latin typeface="Times New Roman" pitchFamily="18" charset="0"/>
              </a:rPr>
              <a:t>occurs in between two mediums like water and air</a:t>
            </a:r>
          </a:p>
          <a:p>
            <a:pPr lvl="2" eaLnBrk="1" hangingPunct="1"/>
            <a:r>
              <a:rPr lang="en-US" sz="2800" b="1" dirty="0" smtClean="0">
                <a:latin typeface="Times New Roman" pitchFamily="18" charset="0"/>
              </a:rPr>
              <a:t>the particles in the wave move in a circular path</a:t>
            </a:r>
          </a:p>
          <a:p>
            <a:pPr lvl="2" eaLnBrk="1" hangingPunct="1"/>
            <a:endParaRPr lang="en-US" sz="2800" b="1" i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52400" y="1447800"/>
            <a:ext cx="8991600" cy="5257800"/>
            <a:chOff x="144" y="768"/>
            <a:chExt cx="5760" cy="3648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" y="768"/>
              <a:ext cx="5760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5767" cy="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of Waves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Reflection</a:t>
            </a:r>
            <a:endParaRPr lang="en-US" sz="4000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2057400"/>
            <a:ext cx="7772400" cy="4114800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of incidence is equal to the angle of reflection.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5600"/>
            <a:ext cx="693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a traveling disturbance that carries </a:t>
            </a:r>
            <a:r>
              <a:rPr lang="en-US" sz="2800" b="1" i="1" smtClean="0">
                <a:latin typeface="Times New Roman" pitchFamily="18" charset="0"/>
              </a:rPr>
              <a:t>energy</a:t>
            </a:r>
            <a:r>
              <a:rPr lang="en-US" sz="2800" b="1" smtClean="0">
                <a:latin typeface="Times New Roman" pitchFamily="18" charset="0"/>
              </a:rPr>
              <a:t> through matter or space</a:t>
            </a:r>
          </a:p>
          <a:p>
            <a:pPr eaLnBrk="1" hangingPunct="1"/>
            <a:r>
              <a:rPr lang="en-US" sz="2800" b="1" i="1" smtClean="0">
                <a:latin typeface="Times New Roman" pitchFamily="18" charset="0"/>
              </a:rPr>
              <a:t>matter </a:t>
            </a:r>
            <a:r>
              <a:rPr lang="en-US" sz="2800" b="1" smtClean="0">
                <a:latin typeface="Times New Roman" pitchFamily="18" charset="0"/>
              </a:rPr>
              <a:t>moves horizontally or vertically just a little, while the wave </a:t>
            </a:r>
            <a:r>
              <a:rPr lang="en-US" sz="2800" b="1" i="1" smtClean="0">
                <a:latin typeface="Times New Roman" pitchFamily="18" charset="0"/>
              </a:rPr>
              <a:t>energy</a:t>
            </a:r>
            <a:r>
              <a:rPr lang="en-US" sz="2800" b="1" smtClean="0">
                <a:latin typeface="Times New Roman" pitchFamily="18" charset="0"/>
              </a:rPr>
              <a:t> moves horizontally a lot.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most get their energy by a </a:t>
            </a:r>
            <a:r>
              <a:rPr lang="en-US" sz="2800" b="1" i="1" smtClean="0">
                <a:latin typeface="Times New Roman" pitchFamily="18" charset="0"/>
              </a:rPr>
              <a:t>vibration </a:t>
            </a:r>
            <a:r>
              <a:rPr lang="en-US" sz="2800" b="1" smtClean="0">
                <a:latin typeface="Times New Roman" pitchFamily="18" charset="0"/>
              </a:rPr>
              <a:t>or an </a:t>
            </a:r>
            <a:r>
              <a:rPr lang="en-US" sz="2800" b="1" i="1" smtClean="0">
                <a:latin typeface="Times New Roman" pitchFamily="18" charset="0"/>
              </a:rPr>
              <a:t> oscillation </a:t>
            </a:r>
            <a:r>
              <a:rPr lang="en-US" sz="2800" b="1" smtClean="0">
                <a:latin typeface="Times New Roman" pitchFamily="18" charset="0"/>
              </a:rPr>
              <a:t>of a </a:t>
            </a:r>
            <a:r>
              <a:rPr lang="en-US" sz="2800" b="1" i="1" smtClean="0">
                <a:latin typeface="Times New Roman" pitchFamily="18" charset="0"/>
              </a:rPr>
              <a:t>medium </a:t>
            </a:r>
            <a:r>
              <a:rPr lang="en-US" sz="2800" b="1" smtClean="0">
                <a:latin typeface="Times New Roman" pitchFamily="18" charset="0"/>
              </a:rPr>
              <a:t>(what they are in)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Characteristics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5867400" y="2209800"/>
            <a:ext cx="228600" cy="45720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 bwMode="auto">
          <a:xfrm flipV="1">
            <a:off x="5867400" y="2133600"/>
            <a:ext cx="228600" cy="30480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 bwMode="auto">
          <a:xfrm rot="5400000">
            <a:off x="3771900" y="2400300"/>
            <a:ext cx="228600" cy="45720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 bwMode="auto">
          <a:xfrm rot="5400000" flipV="1">
            <a:off x="3999963" y="2475963"/>
            <a:ext cx="228600" cy="30480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 bwMode="auto">
          <a:xfrm rot="5400000">
            <a:off x="5905500" y="3239037"/>
            <a:ext cx="228600" cy="45720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 bwMode="auto">
          <a:xfrm rot="5400000" flipV="1">
            <a:off x="6133563" y="3314700"/>
            <a:ext cx="228600" cy="304800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91440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  <p:bldP spid="2765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algn="l"/>
            <a:r>
              <a:rPr lang="en-US" i="1" dirty="0" smtClean="0"/>
              <a:t>Refraction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7772400" cy="5105400"/>
          </a:xfrm>
        </p:spPr>
        <p:txBody>
          <a:bodyPr/>
          <a:lstStyle/>
          <a:p>
            <a:r>
              <a:rPr lang="en-US" b="1" dirty="0" smtClean="0"/>
              <a:t>Is a bending of light due to a change in medium.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1882"/>
            <a:ext cx="6858000" cy="35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Interference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Constructive</a:t>
            </a:r>
            <a:r>
              <a:rPr lang="en-US" sz="28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waves add up to produce a larger pulse or amplitude.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 phase”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7696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Destructive</a:t>
            </a:r>
            <a:endParaRPr lang="en-US" sz="3200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up to make a wave with smaller or zero amplitude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“out of phase”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6" y="3352800"/>
            <a:ext cx="7543800" cy="2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e.ssl.berkeley.edu/bmendez/ay10/2002/notes/pics/bt2lf0603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70125"/>
            <a:ext cx="58674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 l="66037"/>
          <a:stretch>
            <a:fillRect/>
          </a:stretch>
        </p:blipFill>
        <p:spPr bwMode="auto">
          <a:xfrm>
            <a:off x="6183313" y="395288"/>
            <a:ext cx="25034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381000"/>
            <a:ext cx="256381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113" y="409575"/>
            <a:ext cx="23812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A4wave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4864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waveleng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3657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wavelength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Parts of a Wave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 eaLnBrk="1" hangingPunct="1"/>
            <a:r>
              <a:rPr lang="en-US" b="1" i="1" smtClean="0">
                <a:latin typeface="Times New Roman" pitchFamily="18" charset="0"/>
              </a:rPr>
              <a:t>Crest</a:t>
            </a:r>
            <a:endParaRPr lang="en-US" b="1" smtClean="0">
              <a:latin typeface="Times New Roman" pitchFamily="18" charset="0"/>
            </a:endParaRP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highest point of the 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	wave</a:t>
            </a:r>
          </a:p>
          <a:p>
            <a:pPr eaLnBrk="1" hangingPunct="1"/>
            <a:r>
              <a:rPr lang="en-US" b="1" i="1" smtClean="0">
                <a:latin typeface="Times New Roman" pitchFamily="18" charset="0"/>
              </a:rPr>
              <a:t>Trough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the lowest point of 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	the wave</a:t>
            </a:r>
          </a:p>
          <a:p>
            <a:pPr eaLnBrk="1" hangingPunct="1"/>
            <a:r>
              <a:rPr lang="en-US" b="1" i="1" smtClean="0">
                <a:latin typeface="Times New Roman" pitchFamily="18" charset="0"/>
              </a:rPr>
              <a:t>Amplitude</a:t>
            </a:r>
            <a:endParaRPr lang="en-US" b="1" smtClean="0">
              <a:latin typeface="Times New Roman" pitchFamily="18" charset="0"/>
            </a:endParaRP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how high or low the wave is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measure from the x-axis (resting position) to the crest or trough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as amplitude increase, so does the energy of the wave</a:t>
            </a:r>
          </a:p>
        </p:txBody>
      </p:sp>
      <p:pic>
        <p:nvPicPr>
          <p:cNvPr id="38918" name="Picture 6" descr="http://id.mind.net/~zona/mstm/physics/waves/partsOfAWave/wav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4305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http://id.mind.net/~zona/mstm/physics/waves/partsOfAWave/wave3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2672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2514600"/>
          </a:xfrm>
        </p:spPr>
        <p:txBody>
          <a:bodyPr/>
          <a:lstStyle/>
          <a:p>
            <a:pPr eaLnBrk="1" hangingPunct="1"/>
            <a:r>
              <a:rPr lang="en-US" b="1" i="1" smtClean="0">
                <a:latin typeface="Times New Roman" pitchFamily="18" charset="0"/>
              </a:rPr>
              <a:t>Wavelength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the distance between two consecutive crests or troughs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symbol is Greek letter lambda,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λ</a:t>
            </a:r>
          </a:p>
          <a:p>
            <a:pPr eaLnBrk="1" hangingPunct="1"/>
            <a:endParaRPr lang="en-US" smtClean="0"/>
          </a:p>
        </p:txBody>
      </p:sp>
      <p:pic>
        <p:nvPicPr>
          <p:cNvPr id="59394" name="Picture 2" descr="http://id.mind.net/~zona/mstm/physics/waves/partsOfAWave/wave4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666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4343400"/>
          </a:xfrm>
        </p:spPr>
        <p:txBody>
          <a:bodyPr/>
          <a:lstStyle/>
          <a:p>
            <a:pPr eaLnBrk="1" hangingPunct="1"/>
            <a:r>
              <a:rPr lang="en-US" b="1" i="1" smtClean="0">
                <a:latin typeface="Times New Roman" pitchFamily="18" charset="0"/>
              </a:rPr>
              <a:t>Frequency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the number of complete waves per unit of time (normally seconds)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count how many troughs or crests go by in one second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unit of measurement is Hertz (Hz)</a:t>
            </a:r>
          </a:p>
        </p:txBody>
      </p:sp>
      <p:sp>
        <p:nvSpPr>
          <p:cNvPr id="3891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1752600" y="4724400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chemeClr val="accent2"/>
                </a:solidFill>
              </a:rPr>
              <a:t>Wave frequency website</a:t>
            </a:r>
          </a:p>
        </p:txBody>
      </p:sp>
      <p:pic>
        <p:nvPicPr>
          <p:cNvPr id="8197" name="Picture 5" descr="http://www.swehs.co.uk/docs/kphotos/her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2212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 autoUpdateAnimBg="0"/>
      <p:bldP spid="389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22098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determined by the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</a:rPr>
              <a:t>frequency </a:t>
            </a:r>
            <a:r>
              <a:rPr lang="en-US" sz="2800" b="1" smtClean="0">
                <a:latin typeface="Times New Roman" pitchFamily="18" charset="0"/>
              </a:rPr>
              <a:t>AND the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</a:rPr>
              <a:t>wavelength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the speed of a wave depends upon the </a:t>
            </a:r>
            <a:r>
              <a:rPr lang="en-US" sz="2800" b="1" i="1" smtClean="0">
                <a:latin typeface="Times New Roman" pitchFamily="18" charset="0"/>
              </a:rPr>
              <a:t>elasticity</a:t>
            </a:r>
            <a:r>
              <a:rPr lang="en-US" sz="2800" b="1" smtClean="0">
                <a:latin typeface="Times New Roman" pitchFamily="18" charset="0"/>
              </a:rPr>
              <a:t> and </a:t>
            </a:r>
            <a:r>
              <a:rPr lang="en-US" sz="2800" b="1" i="1" smtClean="0">
                <a:latin typeface="Times New Roman" pitchFamily="18" charset="0"/>
              </a:rPr>
              <a:t>density</a:t>
            </a:r>
            <a:r>
              <a:rPr lang="en-US" sz="2800" b="1" smtClean="0">
                <a:latin typeface="Times New Roman" pitchFamily="18" charset="0"/>
              </a:rPr>
              <a:t> of the medium it is traveling through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latin typeface="Times New Roman" pitchFamily="18" charset="0"/>
              </a:rPr>
              <a:t>Wave Velocity (Speed)</a:t>
            </a:r>
          </a:p>
        </p:txBody>
      </p:sp>
      <p:pic>
        <p:nvPicPr>
          <p:cNvPr id="9220" name="Picture 5" descr="http://www.hopperinstitute.com/images/hilofre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44958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  <p:bldP spid="2765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026"/>
          <p:cNvSpPr>
            <a:spLocks noChangeArrowheads="1"/>
          </p:cNvSpPr>
          <p:nvPr/>
        </p:nvSpPr>
        <p:spPr bwMode="auto">
          <a:xfrm>
            <a:off x="2743200" y="2667000"/>
            <a:ext cx="3352800" cy="914400"/>
          </a:xfrm>
          <a:prstGeom prst="roundRect">
            <a:avLst>
              <a:gd name="adj" fmla="val 16667"/>
            </a:avLst>
          </a:prstGeom>
          <a:solidFill>
            <a:srgbClr val="EF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46083" name="Text Box 1027"/>
          <p:cNvSpPr txBox="1">
            <a:spLocks noChangeArrowheads="1"/>
          </p:cNvSpPr>
          <p:nvPr/>
        </p:nvSpPr>
        <p:spPr bwMode="auto">
          <a:xfrm>
            <a:off x="1752600" y="3962400"/>
            <a:ext cx="65659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cs typeface="Times New Roman" pitchFamily="18" charset="0"/>
              </a:rPr>
              <a:t>v = velocity (wave speed)</a:t>
            </a:r>
          </a:p>
          <a:p>
            <a:pPr eaLnBrk="0" hangingPunct="0"/>
            <a:r>
              <a:rPr lang="en-US" sz="3200">
                <a:cs typeface="Times New Roman" pitchFamily="18" charset="0"/>
              </a:rPr>
              <a:t>f = frequency (how many waves that </a:t>
            </a:r>
          </a:p>
          <a:p>
            <a:pPr eaLnBrk="0" hangingPunct="0"/>
            <a:r>
              <a:rPr lang="en-US" sz="3200">
                <a:cs typeface="Times New Roman" pitchFamily="18" charset="0"/>
              </a:rPr>
              <a:t>      pass a point in a given time)</a:t>
            </a:r>
          </a:p>
          <a:p>
            <a:pPr eaLnBrk="0" hangingPunct="0"/>
            <a:r>
              <a:rPr lang="en-US" sz="3200">
                <a:cs typeface="Times New Roman" pitchFamily="18" charset="0"/>
              </a:rPr>
              <a:t>λ = wavelength </a:t>
            </a:r>
          </a:p>
        </p:txBody>
      </p:sp>
      <p:sp>
        <p:nvSpPr>
          <p:cNvPr id="46084" name="Text Box 1028"/>
          <p:cNvSpPr txBox="1">
            <a:spLocks noChangeArrowheads="1"/>
          </p:cNvSpPr>
          <p:nvPr/>
        </p:nvSpPr>
        <p:spPr bwMode="auto">
          <a:xfrm>
            <a:off x="3200400" y="2743200"/>
            <a:ext cx="1911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v = f(</a:t>
            </a:r>
            <a:r>
              <a:rPr lang="en-US" sz="4400">
                <a:cs typeface="Times New Roman" pitchFamily="18" charset="0"/>
              </a:rPr>
              <a:t>λ)</a:t>
            </a:r>
            <a:endParaRPr lang="en-US" sz="4400"/>
          </a:p>
        </p:txBody>
      </p:sp>
      <p:sp>
        <p:nvSpPr>
          <p:cNvPr id="46085" name="Text Box 1029"/>
          <p:cNvSpPr txBox="1">
            <a:spLocks noChangeArrowheads="1"/>
          </p:cNvSpPr>
          <p:nvPr/>
        </p:nvSpPr>
        <p:spPr bwMode="auto">
          <a:xfrm>
            <a:off x="2133600" y="1143000"/>
            <a:ext cx="509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Wave velocity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 autoUpdateAnimBg="0"/>
      <p:bldP spid="46083" grpId="0" autoUpdateAnimBg="0"/>
      <p:bldP spid="46084" grpId="0" autoUpdateAnimBg="0"/>
      <p:bldP spid="4608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451</Words>
  <Application>Microsoft Office PowerPoint</Application>
  <PresentationFormat>On-screen Show (4:3)</PresentationFormat>
  <Paragraphs>66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Wave Characteristics and Speed</vt:lpstr>
      <vt:lpstr>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Wave Velocity (Speed)</vt:lpstr>
      <vt:lpstr>PowerPoint Presentation</vt:lpstr>
      <vt:lpstr>PowerPoint Presentation</vt:lpstr>
      <vt:lpstr>PowerPoint Presentation</vt:lpstr>
      <vt:lpstr>Types of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 of Waves</vt:lpstr>
      <vt:lpstr>Law of Reflection</vt:lpstr>
      <vt:lpstr>Refraction</vt:lpstr>
      <vt:lpstr>Types of Interference</vt:lpstr>
      <vt:lpstr>2. Destructive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Power, and Machines</dc:title>
  <dc:creator>Jansen, Michael</dc:creator>
  <cp:lastModifiedBy>Kristin Pease</cp:lastModifiedBy>
  <cp:revision>88</cp:revision>
  <dcterms:created xsi:type="dcterms:W3CDTF">2006-03-21T03:47:41Z</dcterms:created>
  <dcterms:modified xsi:type="dcterms:W3CDTF">2013-12-18T18:26:05Z</dcterms:modified>
</cp:coreProperties>
</file>