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310" r:id="rId4"/>
    <p:sldId id="312" r:id="rId5"/>
    <p:sldId id="306" r:id="rId6"/>
    <p:sldId id="307" r:id="rId7"/>
    <p:sldId id="286" r:id="rId8"/>
    <p:sldId id="293" r:id="rId9"/>
    <p:sldId id="291" r:id="rId10"/>
    <p:sldId id="292" r:id="rId11"/>
    <p:sldId id="287" r:id="rId12"/>
    <p:sldId id="295" r:id="rId13"/>
    <p:sldId id="296" r:id="rId14"/>
    <p:sldId id="304" r:id="rId15"/>
    <p:sldId id="297" r:id="rId16"/>
    <p:sldId id="298" r:id="rId17"/>
    <p:sldId id="299" r:id="rId18"/>
    <p:sldId id="305" r:id="rId19"/>
    <p:sldId id="300" r:id="rId20"/>
    <p:sldId id="301" r:id="rId21"/>
    <p:sldId id="303" r:id="rId22"/>
    <p:sldId id="308" r:id="rId23"/>
    <p:sldId id="309" r:id="rId24"/>
    <p:sldId id="313" r:id="rId25"/>
    <p:sldId id="314" r:id="rId26"/>
    <p:sldId id="317" r:id="rId27"/>
    <p:sldId id="279" r:id="rId28"/>
    <p:sldId id="318" r:id="rId29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72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6742" y="0"/>
            <a:ext cx="303572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D15010F-0511-4063-B7A9-6F70DEF28308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72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6742" y="8829675"/>
            <a:ext cx="303572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17B41904-E20A-409E-ADB9-05BA7B97C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72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6742" y="0"/>
            <a:ext cx="303572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F3CFEF-0C43-496A-AA41-4F6007943C2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1971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72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6742" y="8829675"/>
            <a:ext cx="303572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59D24F-DBBC-4B9F-9598-EA64C83B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8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BC3AA-8BA9-4F56-BF7D-35335146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E016-0032-47AD-B25A-DAAB8A7D0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EA6-E430-4147-9452-E54FDE1DE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72E4-A39A-473C-92E1-43D8F6D07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F5C7-3837-4D84-ADE8-E0D03C978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0818-68C0-4BFB-8DCC-043BD453E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DEB9-CFF4-48EE-AD39-987C93BC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FD36-6309-44AE-A4B7-E4265D2B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F8FD-D60E-4132-9D6C-995DEEF5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41F7-B5F8-4EDF-9615-83F511C8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4A2F-CF85-4784-9A87-98364F67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7EFA2A1-097C-4E8D-B5A9-5ABE473AE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Heat and Temperature</a:t>
            </a:r>
          </a:p>
        </p:txBody>
      </p:sp>
      <p:pic>
        <p:nvPicPr>
          <p:cNvPr id="2061" name="Picture 13" descr="railbuck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gases- expand a lot (atoms are free to move around every where</a:t>
            </a:r>
            <a:r>
              <a:rPr lang="en-US" b="1" dirty="0" smtClean="0">
                <a:latin typeface="Times New Roman" pitchFamily="18" charset="0"/>
              </a:rPr>
              <a:t>) Ex: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Hot air rises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0964" name="Picture 4" descr="Heat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267200"/>
            <a:ext cx="4829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dn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5867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jar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0386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563563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Times New Roman" pitchFamily="18" charset="0"/>
              </a:rPr>
              <a:t>Heat Transfer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the movement of heat from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warmer</a:t>
            </a:r>
            <a:r>
              <a:rPr lang="en-US" b="1" dirty="0" smtClean="0">
                <a:latin typeface="Times New Roman" pitchFamily="18" charset="0"/>
              </a:rPr>
              <a:t> object to a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cooler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one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</a:rPr>
              <a:t>3 ways to transfer heat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</a:rPr>
              <a:t>Conduction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</a:rPr>
              <a:t>Convection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</a:rPr>
              <a:t>Thermal</a:t>
            </a: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28676" name="Picture 4" descr="fg04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93720"/>
            <a:ext cx="5638800" cy="37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Three ways to transfer heat: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</a:rPr>
              <a:t>Conduction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heat is transferred by the direct contact of atoms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when fast moving atoms collide with slow moving atoms, they begin to move faster and therefore heat 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works best in solids, but also liquids and gases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i="1" u="sng" dirty="0" smtClean="0">
                <a:latin typeface="Times New Roman" pitchFamily="18" charset="0"/>
              </a:rPr>
              <a:t>conductors</a:t>
            </a:r>
            <a:r>
              <a:rPr lang="en-US" sz="2800" b="1" dirty="0" smtClean="0">
                <a:latin typeface="Times New Roman" pitchFamily="18" charset="0"/>
              </a:rPr>
              <a:t> are materials that conduct heat well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metals</a:t>
            </a:r>
            <a:r>
              <a:rPr lang="en-US" sz="2800" b="1" i="1" dirty="0" smtClean="0">
                <a:latin typeface="Times New Roman" pitchFamily="18" charset="0"/>
              </a:rPr>
              <a:t> (Cu, Al, and Fe)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i="1" u="sng" dirty="0" smtClean="0">
                <a:latin typeface="Times New Roman" pitchFamily="18" charset="0"/>
              </a:rPr>
              <a:t>insulators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are substances that do NOT conduct heat well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b="1" dirty="0" smtClean="0">
                <a:latin typeface="Times New Roman" pitchFamily="18" charset="0"/>
              </a:rPr>
              <a:t>glass, wood, rubber, air</a:t>
            </a:r>
          </a:p>
          <a:p>
            <a:pPr lvl="3" eaLnBrk="1" hangingPunct="1">
              <a:lnSpc>
                <a:spcPct val="80000"/>
              </a:lnSpc>
            </a:pPr>
            <a:endParaRPr lang="en-US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3055938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onduc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486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3505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Convection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hot atoms begin to move faster, expand, becomes less dense, rise, and take the heat with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works in liquids and gases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the warm air rising and the cool air sinking produce </a:t>
            </a:r>
            <a:r>
              <a:rPr lang="en-US" sz="2800" b="1" i="1" dirty="0" smtClean="0">
                <a:latin typeface="Times New Roman" pitchFamily="18" charset="0"/>
              </a:rPr>
              <a:t>convection currents</a:t>
            </a:r>
            <a:r>
              <a:rPr lang="en-US" sz="2800" b="1" dirty="0" smtClean="0">
                <a:latin typeface="Times New Roman" pitchFamily="18" charset="0"/>
              </a:rPr>
              <a:t> in the atmosphere and oceans</a:t>
            </a:r>
            <a:endParaRPr lang="en-US" sz="2800" b="1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b="1" dirty="0" smtClean="0">
              <a:latin typeface="Times New Roman" pitchFamily="18" charset="0"/>
            </a:endParaRPr>
          </a:p>
        </p:txBody>
      </p:sp>
      <p:pic>
        <p:nvPicPr>
          <p:cNvPr id="25606" name="Picture 6" descr="convection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86200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onvection_cloud_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5623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conv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5385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203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6210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onv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1772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l="5423" r="6506"/>
          <a:stretch>
            <a:fillRect/>
          </a:stretch>
        </p:blipFill>
        <p:spPr bwMode="auto">
          <a:xfrm>
            <a:off x="6172200" y="381000"/>
            <a:ext cx="2286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a flow of thermal energy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always goes from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hot</a:t>
            </a:r>
            <a:r>
              <a:rPr lang="en-US" b="1" dirty="0" smtClean="0">
                <a:latin typeface="Times New Roman" pitchFamily="18" charset="0"/>
              </a:rPr>
              <a:t> to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cold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cold is simply the absence of heat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the more substance, the more heat energy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measured in </a:t>
            </a:r>
            <a:r>
              <a:rPr lang="en-US" b="1" i="1" dirty="0" smtClean="0">
                <a:latin typeface="Times New Roman" pitchFamily="18" charset="0"/>
              </a:rPr>
              <a:t>calories (</a:t>
            </a:r>
            <a:r>
              <a:rPr lang="en-US" b="1" i="1" dirty="0" err="1" smtClean="0">
                <a:latin typeface="Times New Roman" pitchFamily="18" charset="0"/>
              </a:rPr>
              <a:t>cal</a:t>
            </a:r>
            <a:r>
              <a:rPr lang="en-US" b="1" i="1" dirty="0" smtClean="0">
                <a:latin typeface="Times New Roman" pitchFamily="18" charset="0"/>
              </a:rPr>
              <a:t>) or joules (J)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a calorie is amount of energy needed to raise one gram of water one degree Celsius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Times New Roman" pitchFamily="18" charset="0"/>
              </a:rPr>
              <a:t>Heat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8918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  <p:bldP spid="2765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191000"/>
          </a:xfrm>
        </p:spPr>
        <p:txBody>
          <a:bodyPr/>
          <a:lstStyle/>
          <a:p>
            <a:pPr lvl="1" eaLnBrk="1" hangingPunct="1"/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Radiation</a:t>
            </a: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heat transferred through space by small particles called photons that travel in a wave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all objects emits thermal radiation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how the sun heats the earth</a:t>
            </a:r>
          </a:p>
          <a:p>
            <a:pPr lvl="2" eaLnBrk="1" hangingPunct="1"/>
            <a:endParaRPr lang="en-US" sz="2800" b="1" dirty="0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lvl="2" eaLnBrk="1" hangingPunct="1"/>
            <a:endParaRPr lang="en-US" sz="2800" b="1" dirty="0" smtClean="0">
              <a:latin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5814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i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162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563563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Heat and Phase Changes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changing a substance from one phase, or state, to another requires the addition or subtraction of heat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heat of fusion</a:t>
            </a:r>
            <a:r>
              <a:rPr lang="en-US" sz="2800" b="1" smtClean="0">
                <a:latin typeface="Times New Roman" pitchFamily="18" charset="0"/>
              </a:rPr>
              <a:t> – amount of heat needed to melt 1 gram of a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heat of vaporization</a:t>
            </a:r>
            <a:r>
              <a:rPr lang="en-US" sz="2800" b="1" smtClean="0">
                <a:latin typeface="Times New Roman" pitchFamily="18" charset="0"/>
              </a:rPr>
              <a:t> – amount of heat needed to vaporize (boil or evaporate) 1 gram of a substance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phas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8580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0" y="4038600"/>
            <a:ext cx="2760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HEAT OF FUSION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638800" y="2590800"/>
            <a:ext cx="395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HEAT OF VAPORIZATION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3276600" y="4343400"/>
            <a:ext cx="457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5334000" y="2057400"/>
            <a:ext cx="304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utoUpdateAnimBg="0"/>
      <p:bldP spid="38918" grpId="0" animBg="1"/>
      <p:bldP spid="389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296" y="68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/>
              <a:t>Specific Heat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Some </a:t>
            </a:r>
            <a:r>
              <a:rPr lang="en-US" sz="3200" dirty="0"/>
              <a:t>things </a:t>
            </a:r>
            <a:r>
              <a:rPr lang="en-US" sz="3200" dirty="0">
                <a:solidFill>
                  <a:srgbClr val="FF0000"/>
                </a:solidFill>
              </a:rPr>
              <a:t>heat up</a:t>
            </a:r>
            <a:r>
              <a:rPr lang="en-US" sz="3200" dirty="0"/>
              <a:t> or </a:t>
            </a:r>
            <a:r>
              <a:rPr lang="en-US" sz="3200" dirty="0">
                <a:solidFill>
                  <a:schemeClr val="accent2"/>
                </a:solidFill>
              </a:rPr>
              <a:t>cool down</a:t>
            </a:r>
            <a:r>
              <a:rPr lang="en-US" sz="3200" dirty="0"/>
              <a:t> </a:t>
            </a:r>
            <a:r>
              <a:rPr lang="en-US" sz="3200" dirty="0" smtClean="0"/>
              <a:t>		 faster </a:t>
            </a:r>
            <a:r>
              <a:rPr lang="en-US" sz="3200" dirty="0"/>
              <a:t>than others.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200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Land heats up and cools down faster than water</a:t>
            </a:r>
          </a:p>
        </p:txBody>
      </p:sp>
      <p:pic>
        <p:nvPicPr>
          <p:cNvPr id="6" name="Picture 3" descr="C:\All My Files\Physical Science Honors\book_images\bea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2" y="2842075"/>
            <a:ext cx="844708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222" y="6164267"/>
            <a:ext cx="844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Land heats up and cools down faster than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/>
              <a:t>Specific heat is the amount of heat required to raise the temperature of 1 kg of a material by one degree (C or K).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          1)  C water = 4184 J / kg 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          2)  C sand = 664 J / kg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34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C0000"/>
                </a:solidFill>
                <a:latin typeface="Comic Sans MS" pitchFamily="-107" charset="0"/>
              </a:rPr>
              <a:t>This is why land heats up quickly during the day and cools quickly at night and why water takes longer.</a:t>
            </a:r>
          </a:p>
        </p:txBody>
      </p:sp>
    </p:spTree>
    <p:extLst>
      <p:ext uri="{BB962C8B-B14F-4D97-AF65-F5344CB8AC3E}">
        <p14:creationId xmlns:p14="http://schemas.microsoft.com/office/powerpoint/2010/main" val="728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6248400" cy="1203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How to calculate changes in thermal energy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944806"/>
            <a:ext cx="8534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Q  =  m  x  </a:t>
            </a:r>
            <a:r>
              <a:rPr lang="en-US" dirty="0">
                <a:sym typeface="Wingdings 3" pitchFamily="18" charset="2"/>
              </a:rPr>
              <a:t>T  x  </a:t>
            </a:r>
            <a:r>
              <a:rPr lang="en-US" dirty="0" err="1">
                <a:sym typeface="Wingdings 3" pitchFamily="18" charset="2"/>
              </a:rPr>
              <a:t>C</a:t>
            </a:r>
            <a:r>
              <a:rPr lang="en-US" sz="2400" dirty="0" err="1">
                <a:sym typeface="Wingdings 3" pitchFamily="18" charset="2"/>
              </a:rPr>
              <a:t>p</a:t>
            </a:r>
            <a:endParaRPr lang="en-US" dirty="0">
              <a:sym typeface="Wingdings 3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Q = change in thermal energy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 = mass of substance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ym typeface="Wingdings 3" pitchFamily="18" charset="2"/>
              </a:rPr>
              <a:t>T = change in temperature (</a:t>
            </a:r>
            <a:r>
              <a:rPr lang="en-US" dirty="0" err="1">
                <a:sym typeface="Wingdings 3" pitchFamily="18" charset="2"/>
              </a:rPr>
              <a:t>T</a:t>
            </a:r>
            <a:r>
              <a:rPr lang="en-US" sz="2400" dirty="0" err="1">
                <a:sym typeface="Wingdings 3" pitchFamily="18" charset="2"/>
              </a:rPr>
              <a:t>f</a:t>
            </a:r>
            <a:r>
              <a:rPr lang="en-US" dirty="0">
                <a:sym typeface="Wingdings 3" pitchFamily="18" charset="2"/>
              </a:rPr>
              <a:t> – T</a:t>
            </a:r>
            <a:r>
              <a:rPr lang="en-US" sz="2400" dirty="0">
                <a:sym typeface="Wingdings 3" pitchFamily="18" charset="2"/>
              </a:rPr>
              <a:t>i</a:t>
            </a:r>
            <a:r>
              <a:rPr lang="en-US" dirty="0">
                <a:sym typeface="Wingdings 3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ym typeface="Wingdings 3" pitchFamily="18" charset="2"/>
              </a:rPr>
              <a:t>C</a:t>
            </a:r>
            <a:r>
              <a:rPr lang="en-US" sz="2400" dirty="0" err="1">
                <a:sym typeface="Wingdings 3" pitchFamily="18" charset="2"/>
              </a:rPr>
              <a:t>p</a:t>
            </a:r>
            <a:r>
              <a:rPr lang="en-US" dirty="0">
                <a:sym typeface="Wingdings 3" pitchFamily="18" charset="2"/>
              </a:rPr>
              <a:t> = specific heat of substance</a:t>
            </a:r>
            <a:endParaRPr lang="en-US" sz="2400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66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4196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the ability of a substance to absorb and retain heat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the number of </a:t>
            </a:r>
            <a:r>
              <a:rPr lang="en-US" sz="2800" b="1" i="1" smtClean="0">
                <a:latin typeface="Times New Roman" pitchFamily="18" charset="0"/>
              </a:rPr>
              <a:t>calories</a:t>
            </a:r>
            <a:r>
              <a:rPr lang="en-US" sz="2800" b="1" smtClean="0">
                <a:latin typeface="Times New Roman" pitchFamily="18" charset="0"/>
              </a:rPr>
              <a:t> needed to raise one gram of a substance one degree Celsius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different substances heat up quicker than others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i="1" smtClean="0">
                <a:latin typeface="Times New Roman" pitchFamily="18" charset="0"/>
              </a:rPr>
              <a:t>Specific Heat</a:t>
            </a:r>
          </a:p>
        </p:txBody>
      </p:sp>
      <p:pic>
        <p:nvPicPr>
          <p:cNvPr id="27654" name="Picture 6" descr="unit5_5a_secondgr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940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  <p:bldP spid="2765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3600" dirty="0" smtClean="0"/>
              <a:t>A </a:t>
            </a:r>
            <a:r>
              <a:rPr lang="en-US" sz="3600" dirty="0"/>
              <a:t>calorimeter is used to help measure the specific heat of a substance.</a:t>
            </a:r>
          </a:p>
        </p:txBody>
      </p:sp>
      <p:pic>
        <p:nvPicPr>
          <p:cNvPr id="4" name="Picture 2" descr="C:\All My Files\Physical Science Honors\book_images\calori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07" y="1066800"/>
            <a:ext cx="28225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551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Comic Sans MS" pitchFamily="-107" charset="0"/>
              </a:rPr>
              <a:t>Knowing its Q value, its mass, and its </a:t>
            </a:r>
            <a:r>
              <a:rPr lang="en-US" sz="3200" dirty="0">
                <a:sym typeface="Wingdings 3" pitchFamily="18" charset="2"/>
              </a:rPr>
              <a:t>T, its </a:t>
            </a:r>
            <a:r>
              <a:rPr lang="en-US" sz="3200" dirty="0" err="1">
                <a:sym typeface="Wingdings 3" pitchFamily="18" charset="2"/>
              </a:rPr>
              <a:t>Cp</a:t>
            </a:r>
            <a:r>
              <a:rPr lang="en-US" sz="3200" dirty="0">
                <a:sym typeface="Wingdings 3" pitchFamily="18" charset="2"/>
              </a:rPr>
              <a:t> can be calculated</a:t>
            </a:r>
          </a:p>
        </p:txBody>
      </p:sp>
    </p:spTree>
    <p:extLst>
      <p:ext uri="{BB962C8B-B14F-4D97-AF65-F5344CB8AC3E}">
        <p14:creationId xmlns:p14="http://schemas.microsoft.com/office/powerpoint/2010/main" val="40986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33400"/>
            <a:ext cx="82296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Thermal Energy </a:t>
            </a:r>
            <a:r>
              <a:rPr lang="en-US" dirty="0" smtClean="0"/>
              <a:t>– </a:t>
            </a:r>
            <a:r>
              <a:rPr lang="en-US" dirty="0"/>
              <a:t>the total of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the kinetic and potential </a:t>
            </a:r>
            <a:r>
              <a:rPr lang="en-US" dirty="0" smtClean="0"/>
              <a:t>energy </a:t>
            </a:r>
            <a:r>
              <a:rPr lang="en-US" dirty="0"/>
              <a:t>of all the particles in a </a:t>
            </a:r>
            <a:r>
              <a:rPr lang="en-US" dirty="0" smtClean="0"/>
              <a:t>	substance.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800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048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10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  </a:t>
            </a:r>
            <a:r>
              <a:rPr lang="en-US" sz="3200" dirty="0">
                <a:solidFill>
                  <a:srgbClr val="FF0000"/>
                </a:solidFill>
              </a:rPr>
              <a:t>Thermal energy</a:t>
            </a:r>
            <a:r>
              <a:rPr lang="en-US" sz="3200" dirty="0"/>
              <a:t> </a:t>
            </a:r>
            <a:r>
              <a:rPr lang="en-US" sz="3200" dirty="0" smtClean="0"/>
              <a:t>relationships</a:t>
            </a:r>
            <a:endParaRPr lang="en-US" sz="3200" dirty="0"/>
          </a:p>
          <a:p>
            <a:pPr eaLnBrk="1" hangingPunct="1">
              <a:spcBef>
                <a:spcPct val="50000"/>
              </a:spcBef>
            </a:pPr>
            <a:r>
              <a:rPr lang="en-US" sz="3200" b="0" dirty="0"/>
              <a:t>     a.  As temperature increases, so does thermal energy (because the kinetic energy of the particles increased</a:t>
            </a:r>
            <a:r>
              <a:rPr lang="en-US" sz="3200" b="0" dirty="0" smtClean="0"/>
              <a:t>).</a:t>
            </a:r>
          </a:p>
          <a:p>
            <a:pPr eaLnBrk="1" hangingPunct="1">
              <a:spcBef>
                <a:spcPct val="50000"/>
              </a:spcBef>
            </a:pPr>
            <a:endParaRPr lang="en-US" sz="3200" b="0" dirty="0"/>
          </a:p>
          <a:p>
            <a:pPr eaLnBrk="1" hangingPunct="1">
              <a:spcBef>
                <a:spcPct val="50000"/>
              </a:spcBef>
            </a:pPr>
            <a:r>
              <a:rPr lang="en-US" sz="3200" b="0" dirty="0"/>
              <a:t>     b.  Even if the temperature doesn’t change, the thermal energy in a more massive substance is </a:t>
            </a:r>
            <a:r>
              <a:rPr lang="en-US" sz="3200" b="0" dirty="0">
                <a:solidFill>
                  <a:schemeClr val="accent2"/>
                </a:solidFill>
              </a:rPr>
              <a:t>higher</a:t>
            </a:r>
            <a:r>
              <a:rPr lang="en-US" sz="3200" b="0" dirty="0"/>
              <a:t> (because it is a </a:t>
            </a:r>
            <a:r>
              <a:rPr lang="en-US" sz="3200" b="0" dirty="0">
                <a:solidFill>
                  <a:schemeClr val="accent2"/>
                </a:solidFill>
              </a:rPr>
              <a:t>total</a:t>
            </a:r>
            <a:r>
              <a:rPr lang="en-US" sz="3200" b="0" dirty="0"/>
              <a:t> measure of energy).</a:t>
            </a:r>
          </a:p>
        </p:txBody>
      </p:sp>
    </p:spTree>
    <p:extLst>
      <p:ext uri="{BB962C8B-B14F-4D97-AF65-F5344CB8AC3E}">
        <p14:creationId xmlns:p14="http://schemas.microsoft.com/office/powerpoint/2010/main" val="30703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Temperature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the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</a:rPr>
              <a:t> measure</a:t>
            </a:r>
            <a:r>
              <a:rPr lang="en-US" b="1" dirty="0" smtClean="0">
                <a:latin typeface="Times New Roman" pitchFamily="18" charset="0"/>
              </a:rPr>
              <a:t> of the average KE of atoms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</a:rPr>
              <a:t>measures</a:t>
            </a:r>
            <a:r>
              <a:rPr lang="en-US" b="1" dirty="0" smtClean="0">
                <a:latin typeface="Times New Roman" pitchFamily="18" charset="0"/>
              </a:rPr>
              <a:t> how hot or cold something is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does not depend how much of the substance is present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a </a:t>
            </a:r>
            <a:r>
              <a:rPr lang="en-US" b="1" i="1" dirty="0" smtClean="0">
                <a:latin typeface="Times New Roman" pitchFamily="18" charset="0"/>
              </a:rPr>
              <a:t>thermometer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measures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Fahrenheit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was made by the lowest temperature attainable under laboratory conditions in the 1700’s and this was set at 0ºF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Celsius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assigns 0ºC to the freezing point and 100ºC to the boiling point of water respectively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Kelvin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assigns 0 K to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h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019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Thermal Expansion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3429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most substances expand when heated (and shrink when cooled)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the heat causes atoms to move faster and farther away from each other, therefore taking up more space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solids- expand a little (atoms are fixed in place, can’t expand much)</a:t>
            </a:r>
          </a:p>
        </p:txBody>
      </p:sp>
      <p:pic>
        <p:nvPicPr>
          <p:cNvPr id="34821" name="Picture 5" descr="Heat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95800"/>
            <a:ext cx="4829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Hea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810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Heat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3962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Heat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572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Heat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85800"/>
            <a:ext cx="306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2000" cy="5668963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liquids- expand a little (atoms are still right next to each other)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water is an exception to the rule when very cold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it is the densest at 4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ºC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as it gets colder than </a:t>
            </a:r>
            <a:r>
              <a:rPr lang="en-US" b="1" smtClean="0">
                <a:latin typeface="Times New Roman" pitchFamily="18" charset="0"/>
              </a:rPr>
              <a:t>4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ºC, it expands and finally freezes at 0ºC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ice floats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39941" name="Picture 5" descr="Heat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4829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Heat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0"/>
            <a:ext cx="4419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754</Words>
  <Application>Microsoft Office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Heat and Temperature</vt:lpstr>
      <vt:lpstr>Heat</vt:lpstr>
      <vt:lpstr>PowerPoint Presentation</vt:lpstr>
      <vt:lpstr>PowerPoint Presentation</vt:lpstr>
      <vt:lpstr>Temperature</vt:lpstr>
      <vt:lpstr>PowerPoint Presentation</vt:lpstr>
      <vt:lpstr>Thermal Expansion</vt:lpstr>
      <vt:lpstr>PowerPoint Presentation</vt:lpstr>
      <vt:lpstr>PowerPoint Presentation</vt:lpstr>
      <vt:lpstr>PowerPoint Presentation</vt:lpstr>
      <vt:lpstr>PowerPoint Presentation</vt:lpstr>
      <vt:lpstr>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and Phase Changes</vt:lpstr>
      <vt:lpstr>PowerPoint Presentation</vt:lpstr>
      <vt:lpstr>PowerPoint Presentation</vt:lpstr>
      <vt:lpstr>PowerPoint Presentation</vt:lpstr>
      <vt:lpstr>PowerPoint Presentation</vt:lpstr>
      <vt:lpstr>Specific Heat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Power, and Machines</dc:title>
  <dc:creator>Jansen, Michael</dc:creator>
  <cp:lastModifiedBy>Nick Murdock</cp:lastModifiedBy>
  <cp:revision>64</cp:revision>
  <cp:lastPrinted>2013-11-06T18:53:31Z</cp:lastPrinted>
  <dcterms:created xsi:type="dcterms:W3CDTF">2006-03-21T03:47:41Z</dcterms:created>
  <dcterms:modified xsi:type="dcterms:W3CDTF">2014-10-27T13:40:38Z</dcterms:modified>
</cp:coreProperties>
</file>