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73" r:id="rId4"/>
    <p:sldId id="257" r:id="rId5"/>
    <p:sldId id="269" r:id="rId6"/>
    <p:sldId id="258" r:id="rId7"/>
    <p:sldId id="270" r:id="rId8"/>
    <p:sldId id="259" r:id="rId9"/>
    <p:sldId id="271" r:id="rId10"/>
    <p:sldId id="261" r:id="rId11"/>
    <p:sldId id="260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666" autoAdjust="0"/>
  </p:normalViewPr>
  <p:slideViewPr>
    <p:cSldViewPr>
      <p:cViewPr varScale="1">
        <p:scale>
          <a:sx n="52" d="100"/>
          <a:sy n="52" d="100"/>
        </p:scale>
        <p:origin x="-8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5BF08FB-EF7E-4540-A27C-9CB52965C77F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E47CF18-6A22-41D3-A378-3284B4146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18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DE97B8-2053-469A-A149-F819B6133A7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Melt aluminum.  Show using the document camera.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26275F-F856-422D-9D90-BA216AE858D5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9581A-595B-4CDB-A765-60E3CCCC0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E331D-1988-4059-BC54-54C86C2BD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F1519-65EC-4EFC-89F3-8649C31A2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4896E-598A-47A6-9560-1D7BE0B62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06C82-67C6-471B-A0E2-98C222934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7A341-0F20-45D1-95BD-EA27E1838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41057-6F86-44E1-A708-AF2E356D5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CD209-040C-4D65-A437-E6AC19F5B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7A74D-B7B5-4FEE-876F-2849DE748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673E2-910E-478D-98C9-9E413A78F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B2755-B97F-4704-B0F1-41A537C71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5644E4D-BF49-450F-A519-D78E6EC22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olorado.edu/physics/2000/bec/what_is_i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524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imes New Roman" pitchFamily="18" charset="0"/>
              </a:rPr>
              <a:t>Phases and Changes in Matter</a:t>
            </a:r>
          </a:p>
        </p:txBody>
      </p:sp>
      <p:pic>
        <p:nvPicPr>
          <p:cNvPr id="2051" name="Picture 5" descr="Five States of Ma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87638"/>
            <a:ext cx="825658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omputer graphic showing the three states of matter; solid, liquid, and ga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54380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135563"/>
          </a:xfrm>
        </p:spPr>
        <p:txBody>
          <a:bodyPr/>
          <a:lstStyle/>
          <a:p>
            <a:pPr marL="609600" indent="-609600" eaLnBrk="1" hangingPunct="1">
              <a:buFontTx/>
              <a:buAutoNum type="arabicPeriod" startAt="4"/>
            </a:pPr>
            <a:r>
              <a:rPr lang="en-US" b="1" i="1" smtClean="0">
                <a:solidFill>
                  <a:schemeClr val="accent2"/>
                </a:solidFill>
                <a:latin typeface="Times New Roman" pitchFamily="18" charset="0"/>
              </a:rPr>
              <a:t>Plasma</a:t>
            </a:r>
            <a:endParaRPr lang="en-US" b="1" smtClean="0">
              <a:latin typeface="Times New Roman" pitchFamily="18" charset="0"/>
            </a:endParaRPr>
          </a:p>
          <a:p>
            <a:pPr marL="990600" lvl="1" indent="-533400" eaLnBrk="1" hangingPunct="1"/>
            <a:r>
              <a:rPr lang="en-US" b="1" smtClean="0">
                <a:latin typeface="Times New Roman" pitchFamily="18" charset="0"/>
              </a:rPr>
              <a:t>most common phase of matter in the universe</a:t>
            </a:r>
          </a:p>
          <a:p>
            <a:pPr marL="1371600" lvl="2" indent="-457200" eaLnBrk="1" hangingPunct="1"/>
            <a:r>
              <a:rPr lang="en-US" sz="2800" b="1" smtClean="0">
                <a:latin typeface="Times New Roman" pitchFamily="18" charset="0"/>
              </a:rPr>
              <a:t>example: sun, a lightning strike, neon signs and fluorescent bulbs</a:t>
            </a:r>
            <a:r>
              <a:rPr lang="en-US" sz="2800" smtClean="0"/>
              <a:t> </a:t>
            </a:r>
            <a:endParaRPr lang="en-US" sz="2800" b="1" smtClean="0">
              <a:latin typeface="Times New Roman" pitchFamily="18" charset="0"/>
            </a:endParaRPr>
          </a:p>
          <a:p>
            <a:pPr marL="990600" lvl="1" indent="-533400" eaLnBrk="1" hangingPunct="1"/>
            <a:r>
              <a:rPr lang="en-US" b="1" smtClean="0">
                <a:latin typeface="Times New Roman" pitchFamily="18" charset="0"/>
              </a:rPr>
              <a:t>atoms split into positively charged fragments called ions and negatively charged free electrons</a:t>
            </a:r>
            <a:r>
              <a:rPr lang="en-US" smtClean="0">
                <a:latin typeface="Times New Roman" pitchFamily="18" charset="0"/>
              </a:rPr>
              <a:t> </a:t>
            </a:r>
          </a:p>
        </p:txBody>
      </p:sp>
      <p:pic>
        <p:nvPicPr>
          <p:cNvPr id="2" name="Picture 5" descr="Image of a huge, handle-shaped cloud of relatively cool dense plasma suspended in the sun's hot, thin coron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495800"/>
            <a:ext cx="20574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http://www.firstscience.com/home/images/legacygallery/plas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495800"/>
            <a:ext cx="20145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http://www.pioneer.se/images/products/purevisionplasmadisplay/pioneer/plasma5000ex_front_detailp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495800"/>
            <a:ext cx="27432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3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763000" cy="3962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 startAt="5"/>
            </a:pPr>
            <a:r>
              <a:rPr lang="en-US" b="1" i="1" smtClean="0">
                <a:solidFill>
                  <a:schemeClr val="accent2"/>
                </a:solidFill>
                <a:latin typeface="Times New Roman" pitchFamily="18" charset="0"/>
              </a:rPr>
              <a:t>Bose Einstein Condensate </a:t>
            </a:r>
            <a:r>
              <a:rPr lang="en-US" sz="2000" b="1" smtClean="0">
                <a:latin typeface="Times New Roman" pitchFamily="18" charset="0"/>
              </a:rPr>
              <a:t>(be aware it exists; do not have to know anything about it)</a:t>
            </a:r>
          </a:p>
          <a:p>
            <a:pPr marL="990600" lvl="1" indent="-533400" eaLnBrk="1" hangingPunct="1"/>
            <a:r>
              <a:rPr lang="en-US" b="1" smtClean="0">
                <a:latin typeface="Times New Roman" pitchFamily="18" charset="0"/>
              </a:rPr>
              <a:t>all the atoms act absolutely identical to each other</a:t>
            </a:r>
            <a:r>
              <a:rPr lang="en-US" smtClean="0">
                <a:latin typeface="Times New Roman" pitchFamily="18" charset="0"/>
              </a:rPr>
              <a:t> </a:t>
            </a:r>
          </a:p>
          <a:p>
            <a:pPr marL="990600" lvl="1" indent="-533400" eaLnBrk="1" hangingPunct="1"/>
            <a:r>
              <a:rPr lang="en-US" b="1" smtClean="0">
                <a:latin typeface="Times New Roman" pitchFamily="18" charset="0"/>
              </a:rPr>
              <a:t>at incredibly low temperatures (less than millionths of a degree above absolute zero) atoms lose their individual identities and form into a single blob</a:t>
            </a:r>
          </a:p>
          <a:p>
            <a:pPr marL="990600" lvl="1" indent="-533400" eaLnBrk="1" hangingPunct="1"/>
            <a:r>
              <a:rPr lang="en-US" b="1" smtClean="0">
                <a:latin typeface="Times New Roman" pitchFamily="18" charset="0"/>
              </a:rPr>
              <a:t>they act as super-atoms or groups of atoms that behave as one.</a:t>
            </a:r>
            <a:r>
              <a:rPr lang="en-US" smtClean="0"/>
              <a:t> </a:t>
            </a:r>
            <a:r>
              <a:rPr lang="en-US" b="1" smtClean="0">
                <a:latin typeface="Times New Roman" pitchFamily="18" charset="0"/>
              </a:rPr>
              <a:t> </a:t>
            </a:r>
          </a:p>
        </p:txBody>
      </p:sp>
      <p:sp>
        <p:nvSpPr>
          <p:cNvPr id="9220" name="Rectangle 4">
            <a:hlinkClick r:id="rId2"/>
          </p:cNvPr>
          <p:cNvSpPr>
            <a:spLocks noChangeArrowheads="1"/>
          </p:cNvSpPr>
          <p:nvPr/>
        </p:nvSpPr>
        <p:spPr bwMode="auto">
          <a:xfrm>
            <a:off x="2171700" y="6491288"/>
            <a:ext cx="4762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http://www.colorado.edu/physics/2000/bec/what_is_it.html</a:t>
            </a:r>
          </a:p>
        </p:txBody>
      </p:sp>
      <p:pic>
        <p:nvPicPr>
          <p:cNvPr id="4" name="Picture 6" descr="http://www.colorado.edu/physics/2000/bec/images/cold_atom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771073"/>
            <a:ext cx="15144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www.colorado.edu/physics/2000/bec/images/super_ato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812347"/>
            <a:ext cx="16764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3" autoUpdateAnimBg="0"/>
      <p:bldP spid="922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838200"/>
          </a:xfrm>
        </p:spPr>
        <p:txBody>
          <a:bodyPr/>
          <a:lstStyle/>
          <a:p>
            <a:pPr algn="l" eaLnBrk="1" hangingPunct="1"/>
            <a:r>
              <a:rPr lang="en-US" b="1" smtClean="0">
                <a:latin typeface="Times New Roman" pitchFamily="18" charset="0"/>
              </a:rPr>
              <a:t>Phase Changes</a:t>
            </a:r>
          </a:p>
        </p:txBody>
      </p:sp>
      <p:pic>
        <p:nvPicPr>
          <p:cNvPr id="14339" name="Picture 3" descr="materials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7315200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487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imes New Roman" pitchFamily="18" charset="0"/>
              </a:rPr>
              <a:t>substances can change states/phases by: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</a:rPr>
              <a:t>adding or taking away energy (heating or cooling down)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</a:rPr>
              <a:t>increasing or decreasing pressure</a:t>
            </a:r>
          </a:p>
          <a:p>
            <a:pPr eaLnBrk="1" hangingPunct="1"/>
            <a:r>
              <a:rPr lang="en-US" b="1" smtClean="0">
                <a:latin typeface="Times New Roman" pitchFamily="18" charset="0"/>
              </a:rPr>
              <a:t>there are </a:t>
            </a:r>
            <a:r>
              <a:rPr lang="en-US" b="1" i="1" smtClean="0">
                <a:latin typeface="Times New Roman" pitchFamily="18" charset="0"/>
              </a:rPr>
              <a:t>no chemical changes</a:t>
            </a:r>
            <a:r>
              <a:rPr lang="en-US" b="1" smtClean="0">
                <a:latin typeface="Times New Roman" pitchFamily="18" charset="0"/>
              </a:rPr>
              <a:t> and therefore no new substances are formed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 flipV="1">
            <a:off x="1981200" y="1371600"/>
            <a:ext cx="1905000" cy="266700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733800" y="609600"/>
            <a:ext cx="148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LIQUID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219200" y="4343400"/>
            <a:ext cx="915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GAS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400800" y="4419600"/>
            <a:ext cx="1290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SOLID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5105400" y="1447800"/>
            <a:ext cx="1752600" cy="274320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1524000" y="1295400"/>
            <a:ext cx="1981200" cy="2743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 flipV="1">
            <a:off x="5486400" y="1295400"/>
            <a:ext cx="1676400" cy="2743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 flipV="1">
            <a:off x="2667000" y="4724400"/>
            <a:ext cx="3352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400800" y="2057400"/>
            <a:ext cx="1330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melting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04800" y="1600200"/>
            <a:ext cx="22780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vaporization*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*evaporation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*boiling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733800" y="4724400"/>
            <a:ext cx="1984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sublimation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819400" y="2667000"/>
            <a:ext cx="2181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00FF"/>
                </a:solidFill>
                <a:latin typeface="Times New Roman" pitchFamily="18" charset="0"/>
              </a:rPr>
              <a:t>condensation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800600" y="3048000"/>
            <a:ext cx="1406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00FF"/>
                </a:solidFill>
                <a:latin typeface="Times New Roman" pitchFamily="18" charset="0"/>
              </a:rPr>
              <a:t>freezing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2057400" y="5638800"/>
            <a:ext cx="304800" cy="304800"/>
          </a:xfrm>
          <a:prstGeom prst="rec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2057400" y="6096000"/>
            <a:ext cx="304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2522538" y="5486400"/>
            <a:ext cx="5489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=  taking away heat (cooling down)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2514600" y="5943600"/>
            <a:ext cx="4295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=  adding heat (heating up)</a:t>
            </a:r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3581400" y="533400"/>
            <a:ext cx="17526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>
            <a:off x="762000" y="4267200"/>
            <a:ext cx="17526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Oval 21"/>
          <p:cNvSpPr>
            <a:spLocks noChangeArrowheads="1"/>
          </p:cNvSpPr>
          <p:nvPr/>
        </p:nvSpPr>
        <p:spPr bwMode="auto">
          <a:xfrm>
            <a:off x="6172200" y="4343400"/>
            <a:ext cx="17526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"/>
          <p:cNvSpPr>
            <a:spLocks noChangeShapeType="1"/>
          </p:cNvSpPr>
          <p:nvPr/>
        </p:nvSpPr>
        <p:spPr bwMode="auto">
          <a:xfrm flipV="1">
            <a:off x="2819400" y="4419600"/>
            <a:ext cx="32766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3581400" y="3810000"/>
            <a:ext cx="176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00FF"/>
                </a:solidFill>
                <a:latin typeface="Times New Roman" pitchFamily="18" charset="0"/>
              </a:rPr>
              <a:t>deposition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/>
      <p:bldP spid="12292" grpId="0"/>
      <p:bldP spid="12293" grpId="0"/>
      <p:bldP spid="12294" grpId="0" animBg="1"/>
      <p:bldP spid="12295" grpId="0" animBg="1"/>
      <p:bldP spid="12296" grpId="0" animBg="1"/>
      <p:bldP spid="12297" grpId="0" animBg="1"/>
      <p:bldP spid="12298" grpId="0"/>
      <p:bldP spid="12299" grpId="0"/>
      <p:bldP spid="12300" grpId="0"/>
      <p:bldP spid="12301" grpId="0"/>
      <p:bldP spid="12302" grpId="0"/>
      <p:bldP spid="12303" grpId="0" animBg="1"/>
      <p:bldP spid="12304" grpId="0" animBg="1"/>
      <p:bldP spid="12305" grpId="0"/>
      <p:bldP spid="12306" grpId="0"/>
      <p:bldP spid="12307" grpId="0" animBg="1"/>
      <p:bldP spid="12308" grpId="0" animBg="1"/>
      <p:bldP spid="12309" grpId="0" animBg="1"/>
      <p:bldP spid="22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Times New Roman" pitchFamily="18" charset="0"/>
              </a:rPr>
              <a:t>Boiling vs. Evaporation-- in more detail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</a:rPr>
              <a:t>Boiling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</a:rPr>
              <a:t>happens </a:t>
            </a:r>
            <a:r>
              <a:rPr lang="en-US" b="1" i="1" smtClean="0">
                <a:latin typeface="Times New Roman" pitchFamily="18" charset="0"/>
              </a:rPr>
              <a:t>above</a:t>
            </a:r>
            <a:r>
              <a:rPr lang="en-US" b="1" smtClean="0">
                <a:latin typeface="Times New Roman" pitchFamily="18" charset="0"/>
              </a:rPr>
              <a:t> the boiling point of the liquid at a given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</a:rPr>
              <a:t>occurs throughout the liquid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</a:rPr>
              <a:t>Evaporation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</a:rPr>
              <a:t>happens </a:t>
            </a:r>
            <a:r>
              <a:rPr lang="en-US" b="1" i="1" smtClean="0">
                <a:latin typeface="Times New Roman" pitchFamily="18" charset="0"/>
              </a:rPr>
              <a:t>below </a:t>
            </a:r>
            <a:r>
              <a:rPr lang="en-US" b="1" smtClean="0">
                <a:latin typeface="Times New Roman" pitchFamily="18" charset="0"/>
              </a:rPr>
              <a:t>the boiling point of the liquid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</a:rPr>
              <a:t>only occurs at the surface of the liquid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0" y="990600"/>
            <a:ext cx="342377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Share-Pair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bldLvl="3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ap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76962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icroscopic view inside a bubbl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9055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914400"/>
            <a:ext cx="7753350" cy="1828800"/>
          </a:xfrm>
        </p:spPr>
        <p:txBody>
          <a:bodyPr/>
          <a:lstStyle/>
          <a:p>
            <a:r>
              <a:rPr lang="en-US" sz="3200" b="1" smtClean="0"/>
              <a:t>when they are close together, molecules are attracted through </a:t>
            </a:r>
            <a:r>
              <a:rPr lang="en-US" sz="3200" b="1" i="1" smtClean="0">
                <a:solidFill>
                  <a:srgbClr val="7030A0"/>
                </a:solidFill>
              </a:rPr>
              <a:t>intermolecular forces</a:t>
            </a:r>
            <a:r>
              <a:rPr lang="en-US" sz="2300" b="1" smtClean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 t="19865"/>
          <a:stretch>
            <a:fillRect/>
          </a:stretch>
        </p:blipFill>
        <p:spPr bwMode="auto">
          <a:xfrm>
            <a:off x="3048000" y="3048000"/>
            <a:ext cx="558165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276600"/>
            <a:ext cx="20002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458200" cy="3886200"/>
          </a:xfrm>
        </p:spPr>
        <p:txBody>
          <a:bodyPr/>
          <a:lstStyle/>
          <a:p>
            <a:r>
              <a:rPr lang="en-US" b="1" smtClean="0"/>
              <a:t>however, higher temperatures can affect these forces</a:t>
            </a:r>
          </a:p>
          <a:p>
            <a:pPr lvl="1"/>
            <a:r>
              <a:rPr lang="en-US" b="1" smtClean="0"/>
              <a:t>if temperature is high enough…</a:t>
            </a:r>
          </a:p>
          <a:p>
            <a:pPr lvl="2"/>
            <a:r>
              <a:rPr lang="en-US" sz="2800" b="1" smtClean="0"/>
              <a:t>molecules may fly apart and may have a liquid, gas, or plasma </a:t>
            </a:r>
          </a:p>
          <a:p>
            <a:pPr lvl="1"/>
            <a:r>
              <a:rPr lang="en-US" b="1" smtClean="0"/>
              <a:t>if forces between the molecules is strong and temperatures low…</a:t>
            </a:r>
          </a:p>
          <a:p>
            <a:pPr lvl="2"/>
            <a:r>
              <a:rPr lang="en-US" sz="2800" b="1" smtClean="0"/>
              <a:t>molecules clump tightly together and you may have a liquid or solid</a:t>
            </a:r>
          </a:p>
        </p:txBody>
      </p:sp>
      <p:pic>
        <p:nvPicPr>
          <p:cNvPr id="4100" name="Picture 4" descr="http://www.franklinregional.k12.pa.us/teachers/jracchini/images/statesofmat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621213"/>
            <a:ext cx="5962650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 eaLnBrk="1" hangingPunct="1"/>
            <a:r>
              <a:rPr lang="en-US" b="1" smtClean="0">
                <a:latin typeface="Times New Roman" pitchFamily="18" charset="0"/>
              </a:rPr>
              <a:t>Five phases of matter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b="1" i="1" smtClean="0">
                <a:solidFill>
                  <a:schemeClr val="accent2"/>
                </a:solidFill>
                <a:latin typeface="Times New Roman" pitchFamily="18" charset="0"/>
              </a:rPr>
              <a:t>Solids</a:t>
            </a:r>
          </a:p>
          <a:p>
            <a:pPr marL="990600" lvl="1" indent="-533400" eaLnBrk="1" hangingPunct="1"/>
            <a:r>
              <a:rPr lang="en-US" b="1" smtClean="0">
                <a:latin typeface="Times New Roman" pitchFamily="18" charset="0"/>
              </a:rPr>
              <a:t>have a definite shape and definite volume</a:t>
            </a:r>
          </a:p>
          <a:p>
            <a:pPr marL="990600" lvl="1" indent="-533400" eaLnBrk="1" hangingPunct="1"/>
            <a:r>
              <a:rPr lang="en-US" b="1" smtClean="0">
                <a:latin typeface="Times New Roman" pitchFamily="18" charset="0"/>
              </a:rPr>
              <a:t>atoms can’t move out of place </a:t>
            </a:r>
          </a:p>
          <a:p>
            <a:pPr marL="990600" lvl="1" indent="-533400" eaLnBrk="1" hangingPunct="1"/>
            <a:r>
              <a:rPr lang="en-US" b="1" smtClean="0">
                <a:latin typeface="Times New Roman" pitchFamily="18" charset="0"/>
              </a:rPr>
              <a:t>often arranged in </a:t>
            </a:r>
            <a:r>
              <a:rPr lang="en-US" b="1" i="1" smtClean="0">
                <a:latin typeface="Times New Roman" pitchFamily="18" charset="0"/>
              </a:rPr>
              <a:t>crystals</a:t>
            </a:r>
            <a:r>
              <a:rPr lang="en-US" b="1" smtClean="0">
                <a:latin typeface="Times New Roman" pitchFamily="18" charset="0"/>
              </a:rPr>
              <a:t> that are atoms arranged in regular, repeating patterns.</a:t>
            </a:r>
          </a:p>
        </p:txBody>
      </p:sp>
      <p:pic>
        <p:nvPicPr>
          <p:cNvPr id="3076" name="Picture 7" descr="http://www.dmturner.org/Teacher/Pictures/soli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8862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 cstate="print"/>
          <a:srcRect r="6438"/>
          <a:stretch>
            <a:fillRect/>
          </a:stretch>
        </p:blipFill>
        <p:spPr bwMode="auto">
          <a:xfrm>
            <a:off x="2286000" y="1371600"/>
            <a:ext cx="43434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http://www.dmturner.org/Teacher/Pictures/liqu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85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08038"/>
            <a:ext cx="8229600" cy="5440362"/>
          </a:xfrm>
        </p:spPr>
        <p:txBody>
          <a:bodyPr/>
          <a:lstStyle/>
          <a:p>
            <a:pPr marL="609600" indent="-609600" eaLnBrk="1" hangingPunct="1">
              <a:buFontTx/>
              <a:buAutoNum type="arabicPeriod" startAt="2"/>
            </a:pPr>
            <a:r>
              <a:rPr lang="en-US" b="1" i="1" smtClean="0">
                <a:solidFill>
                  <a:schemeClr val="accent2"/>
                </a:solidFill>
                <a:latin typeface="Times New Roman" pitchFamily="18" charset="0"/>
              </a:rPr>
              <a:t>Liquids</a:t>
            </a:r>
            <a:endParaRPr lang="en-US" b="1" i="1" smtClean="0">
              <a:latin typeface="Times New Roman" pitchFamily="18" charset="0"/>
            </a:endParaRPr>
          </a:p>
          <a:p>
            <a:pPr marL="990600" lvl="1" indent="-533400" eaLnBrk="1" hangingPunct="1"/>
            <a:r>
              <a:rPr lang="en-US" b="1" smtClean="0">
                <a:latin typeface="Times New Roman" pitchFamily="18" charset="0"/>
              </a:rPr>
              <a:t>do NOT have a definite shape</a:t>
            </a:r>
          </a:p>
          <a:p>
            <a:pPr marL="1371600" lvl="2" indent="-457200" eaLnBrk="1" hangingPunct="1"/>
            <a:r>
              <a:rPr lang="en-US" sz="2800" b="1" smtClean="0">
                <a:latin typeface="Times New Roman" pitchFamily="18" charset="0"/>
              </a:rPr>
              <a:t>take on the shape of the </a:t>
            </a:r>
          </a:p>
          <a:p>
            <a:pPr marL="1371600" lvl="2" indent="-457200" eaLnBrk="1" hangingPunct="1">
              <a:lnSpc>
                <a:spcPts val="26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	container they are in</a:t>
            </a:r>
          </a:p>
          <a:p>
            <a:pPr marL="990600" lvl="1" indent="-533400" eaLnBrk="1" hangingPunct="1"/>
            <a:r>
              <a:rPr lang="en-US" b="1" smtClean="0">
                <a:latin typeface="Times New Roman" pitchFamily="18" charset="0"/>
              </a:rPr>
              <a:t>have a </a:t>
            </a:r>
            <a:r>
              <a:rPr lang="en-US" b="1" i="1" smtClean="0">
                <a:latin typeface="Times New Roman" pitchFamily="18" charset="0"/>
              </a:rPr>
              <a:t>definite volume</a:t>
            </a:r>
          </a:p>
          <a:p>
            <a:pPr marL="990600" lvl="1" indent="-533400" eaLnBrk="1" hangingPunct="1"/>
            <a:r>
              <a:rPr lang="en-US" b="1" smtClean="0">
                <a:latin typeface="Times New Roman" pitchFamily="18" charset="0"/>
              </a:rPr>
              <a:t>atoms are very close together and are free to move </a:t>
            </a:r>
          </a:p>
          <a:p>
            <a:pPr marL="1371600" lvl="2" indent="-457200" eaLnBrk="1" hangingPunct="1"/>
            <a:r>
              <a:rPr lang="en-US" sz="2800" b="1" i="1" smtClean="0">
                <a:latin typeface="Times New Roman" pitchFamily="18" charset="0"/>
              </a:rPr>
              <a:t>viscosity</a:t>
            </a:r>
            <a:r>
              <a:rPr lang="en-US" sz="2800" b="1" smtClean="0">
                <a:latin typeface="Times New Roman" pitchFamily="18" charset="0"/>
              </a:rPr>
              <a:t> is the resistance of a liquid to move or flow</a:t>
            </a:r>
          </a:p>
          <a:p>
            <a:pPr marL="990600" lvl="1" indent="-533400" eaLnBrk="1" hangingPunct="1"/>
            <a:endParaRPr lang="en-US" sz="3200" b="1" smtClean="0">
              <a:latin typeface="Times New Roman" pitchFamily="18" charset="0"/>
            </a:endParaRPr>
          </a:p>
          <a:p>
            <a:pPr marL="990600" lvl="1" indent="-533400" eaLnBrk="1" hangingPunct="1"/>
            <a:endParaRPr lang="en-US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990600" lvl="1" indent="-533400" eaLnBrk="1" hangingPunct="1"/>
            <a:endParaRPr lang="en-US" b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3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19200"/>
            <a:ext cx="44354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364163"/>
          </a:xfrm>
        </p:spPr>
        <p:txBody>
          <a:bodyPr/>
          <a:lstStyle/>
          <a:p>
            <a:pPr marL="609600" indent="-609600" eaLnBrk="1" hangingPunct="1">
              <a:buFontTx/>
              <a:buAutoNum type="arabicPeriod" startAt="3"/>
            </a:pPr>
            <a:r>
              <a:rPr lang="en-US" b="1" i="1" smtClean="0">
                <a:solidFill>
                  <a:schemeClr val="accent2"/>
                </a:solidFill>
                <a:latin typeface="Times New Roman" pitchFamily="18" charset="0"/>
              </a:rPr>
              <a:t>Gases</a:t>
            </a:r>
            <a:endParaRPr lang="en-US" b="1" smtClean="0">
              <a:latin typeface="Times New Roman" pitchFamily="18" charset="0"/>
            </a:endParaRPr>
          </a:p>
          <a:p>
            <a:pPr marL="990600" lvl="1" indent="-533400" eaLnBrk="1" hangingPunct="1"/>
            <a:r>
              <a:rPr lang="en-US" b="1" smtClean="0">
                <a:latin typeface="Times New Roman" pitchFamily="18" charset="0"/>
              </a:rPr>
              <a:t>does NOT have a definite shape or a definite volume</a:t>
            </a:r>
          </a:p>
          <a:p>
            <a:pPr marL="990600" lvl="1" indent="-533400" eaLnBrk="1" hangingPunct="1"/>
            <a:r>
              <a:rPr lang="en-US" b="1" smtClean="0">
                <a:latin typeface="Times New Roman" pitchFamily="18" charset="0"/>
              </a:rPr>
              <a:t>atoms are often very far apart from each other but they can be pushed close together</a:t>
            </a:r>
          </a:p>
          <a:p>
            <a:pPr marL="990600" lvl="1" indent="-533400" eaLnBrk="1" hangingPunct="1"/>
            <a:endParaRPr lang="en-US" b="1" smtClean="0">
              <a:latin typeface="Times New Roman" pitchFamily="18" charset="0"/>
            </a:endParaRPr>
          </a:p>
        </p:txBody>
      </p:sp>
      <p:pic>
        <p:nvPicPr>
          <p:cNvPr id="5123" name="Picture 7" descr="http://www.dmturner.org/Teacher/Pictures/ga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4290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066800"/>
            <a:ext cx="49530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362</Words>
  <Application>Microsoft Office PowerPoint</Application>
  <PresentationFormat>On-screen Show (4:3)</PresentationFormat>
  <Paragraphs>61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Phases and Changes in Matter</vt:lpstr>
      <vt:lpstr>PowerPoint Presentation</vt:lpstr>
      <vt:lpstr>PowerPoint Presentation</vt:lpstr>
      <vt:lpstr>Five phases of matter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Changes</vt:lpstr>
      <vt:lpstr>PowerPoint Presentation</vt:lpstr>
      <vt:lpstr>PowerPoint Presentation</vt:lpstr>
      <vt:lpstr>Boiling vs. Evaporation-- in more detail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Phases of Matter (Chapter 3)</dc:title>
  <dc:creator>Mike</dc:creator>
  <cp:lastModifiedBy>Nick Murdock</cp:lastModifiedBy>
  <cp:revision>38</cp:revision>
  <dcterms:created xsi:type="dcterms:W3CDTF">2005-11-27T06:05:37Z</dcterms:created>
  <dcterms:modified xsi:type="dcterms:W3CDTF">2014-10-27T14:05:57Z</dcterms:modified>
</cp:coreProperties>
</file>